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9"/>
  </p:notesMasterIdLst>
  <p:handoutMasterIdLst>
    <p:handoutMasterId r:id="rId20"/>
  </p:handoutMasterIdLst>
  <p:sldIdLst>
    <p:sldId id="283" r:id="rId5"/>
    <p:sldId id="261" r:id="rId6"/>
    <p:sldId id="259" r:id="rId7"/>
    <p:sldId id="260" r:id="rId8"/>
    <p:sldId id="258" r:id="rId9"/>
    <p:sldId id="284" r:id="rId10"/>
    <p:sldId id="285" r:id="rId11"/>
    <p:sldId id="286" r:id="rId12"/>
    <p:sldId id="287" r:id="rId13"/>
    <p:sldId id="288" r:id="rId14"/>
    <p:sldId id="274" r:id="rId15"/>
    <p:sldId id="293" r:id="rId16"/>
    <p:sldId id="290" r:id="rId17"/>
    <p:sldId id="292" r:id="rId18"/>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Bienvenue" id="{E75E278A-FF0E-49A4-B170-79828D63BBAD}">
          <p14:sldIdLst>
            <p14:sldId id="283"/>
            <p14:sldId id="261"/>
            <p14:sldId id="259"/>
            <p14:sldId id="260"/>
            <p14:sldId id="258"/>
            <p14:sldId id="284"/>
            <p14:sldId id="285"/>
            <p14:sldId id="286"/>
            <p14:sldId id="287"/>
            <p14:sldId id="288"/>
            <p14:sldId id="274"/>
            <p14:sldId id="293"/>
            <p14:sldId id="290"/>
            <p14:sldId id="292"/>
          </p14:sldIdLst>
        </p14:section>
        <p14:section name="Création, morphose, annotation, collaboration, recherche" id="{B9B51309-D148-4332-87C2-07BE32FBCA3B}">
          <p14:sldIdLst/>
        </p14:section>
        <p14:section name="En savoir plus" id="{2CC34DB2-6590-42C0-AD4B-A04C6060184E}">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241" autoAdjust="0"/>
  </p:normalViewPr>
  <p:slideViewPr>
    <p:cSldViewPr snapToGrid="0">
      <p:cViewPr varScale="1">
        <p:scale>
          <a:sx n="116" d="100"/>
          <a:sy n="116" d="100"/>
        </p:scale>
        <p:origin x="-336"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3774"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C80F580-3B6A-44CD-9A1E-E890016126F8}" type="datetime1">
              <a:rPr lang="fr-FR" smtClean="0"/>
              <a:pPr rtl="0"/>
              <a:t>18/06/2024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fr-FR" smtClean="0"/>
              <a:pPr rtl="0"/>
              <a:t>‹N°›</a:t>
            </a:fld>
            <a:endParaRPr lang="fr-FR"/>
          </a:p>
        </p:txBody>
      </p:sp>
    </p:spTree>
    <p:extLst>
      <p:ext uri="{BB962C8B-B14F-4D97-AF65-F5344CB8AC3E}">
        <p14:creationId xmlns=""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1"/>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DF8ED89-FBF4-48E3-B6C6-C071DA98F802}" type="datetime1">
              <a:rPr lang="fr-FR" noProof="1" dirty="0" smtClean="0"/>
              <a:pPr rtl="0"/>
              <a:t>18/06/2024</a:t>
            </a:fld>
            <a:endParaRPr lang="fr-FR" noProof="1"/>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1"/>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1"/>
              <a:t>Modifiez les styles du texte du masque</a:t>
            </a:r>
          </a:p>
          <a:p>
            <a:pPr lvl="1" rtl="0"/>
            <a:r>
              <a:rPr lang="fr-FR" noProof="1"/>
              <a:t>Deuxième niveau</a:t>
            </a:r>
          </a:p>
          <a:p>
            <a:pPr lvl="2" rtl="0"/>
            <a:r>
              <a:rPr lang="fr-FR" noProof="1"/>
              <a:t>Troisième niveau</a:t>
            </a:r>
          </a:p>
          <a:p>
            <a:pPr lvl="3" rtl="0"/>
            <a:r>
              <a:rPr lang="fr-FR" noProof="1"/>
              <a:t>Quatrième niveau</a:t>
            </a:r>
          </a:p>
          <a:p>
            <a:pPr lvl="4" rtl="0"/>
            <a:r>
              <a:rPr lang="fr-FR" noProof="1"/>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1"/>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fr-FR" noProof="1" dirty="0" smtClean="0"/>
              <a:pPr rtl="0"/>
              <a:t>‹N°›</a:t>
            </a:fld>
            <a:endParaRPr lang="fr-FR" noProof="1"/>
          </a:p>
        </p:txBody>
      </p:sp>
    </p:spTree>
    <p:extLst>
      <p:ext uri="{BB962C8B-B14F-4D97-AF65-F5344CB8AC3E}">
        <p14:creationId xmlns=""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2BA3D174-17E7-4E93-B097-649B36CEF8DE}" type="slidenum">
              <a:rPr lang="fr-FR" smtClean="0"/>
              <a:pPr/>
              <a:t>1</a:t>
            </a:fld>
            <a:endParaRPr lang="fr-FR"/>
          </a:p>
        </p:txBody>
      </p:sp>
    </p:spTree>
    <p:extLst>
      <p:ext uri="{BB962C8B-B14F-4D97-AF65-F5344CB8AC3E}">
        <p14:creationId xmlns="" xmlns:p14="http://schemas.microsoft.com/office/powerpoint/2010/main" val="244025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Accès à une </a:t>
            </a:r>
            <a:r>
              <a:rPr lang="fr-FR" dirty="0" err="1"/>
              <a:t>cs</a:t>
            </a:r>
            <a:r>
              <a:rPr lang="fr-FR" dirty="0"/>
              <a:t> de dermato dans</a:t>
            </a:r>
            <a:r>
              <a:rPr lang="fr-FR" baseline="0" dirty="0"/>
              <a:t> le golfe de St-Tropez délai médian 6 mois.</a:t>
            </a:r>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2BA3D174-17E7-4E93-B097-649B36CEF8DE}" type="slidenum">
              <a:rPr lang="fr-FR" smtClean="0"/>
              <a:pPr/>
              <a:t>2</a:t>
            </a:fld>
            <a:endParaRPr lang="fr-FR"/>
          </a:p>
        </p:txBody>
      </p:sp>
    </p:spTree>
    <p:extLst>
      <p:ext uri="{BB962C8B-B14F-4D97-AF65-F5344CB8AC3E}">
        <p14:creationId xmlns="" xmlns:p14="http://schemas.microsoft.com/office/powerpoint/2010/main" val="2771161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DÉTECTION PRÉCOCE DES CANCERS DE LA PEAU * En particulier les personnes ayant une peau très blanche ou claire, des cheveux roux, blonds ou châtain clair, des yeux bleus, verts ou clairs, ou présentant de nombreuses taches de rousseur. Avez-vous des cas d’antécédents personnels ou familiaux de cancers de la peau? Bronzez-vous difficilement ou êtes-vous sujet aux coups de soleil?* Au cours de votre enfance ou de votre adolescence, avez-vous eu des coups de soleil avec brûlures au second degré (érythème + cloque)? Avez-vous beaucoup de nævi (≥ 40) ou des nævi larges (+ de 5 mm) et irréguliers? Êtes-vous régulièrement exposé aux UV artificiels (cabines de bronzage/soudure à l’arc)? Travaillez-vous ou avez-vous travaillé à un poste exposant aux facteurs de risque (UV, arsenic, hydrocarbures aromatiques polycycliques, rayonnements ionisants) tels que le travail en extérieur, la soudure des métaux, la sidérurgie, la radiologie médicale et industrielle, l’utilisation de pesticides arsenicaux, etc.? (À noter : les cancers liés à ces expositions peuvent donner lieu à une déclaration en maladie professionnelle sous certaines conditions.) Avez-vous une immunodépression, qu’elle soit constitutionnel ou acquise (HIV)</a:t>
            </a:r>
          </a:p>
        </p:txBody>
      </p:sp>
      <p:sp>
        <p:nvSpPr>
          <p:cNvPr id="4" name="Espace réservé du numéro de diapositive 3"/>
          <p:cNvSpPr>
            <a:spLocks noGrp="1"/>
          </p:cNvSpPr>
          <p:nvPr>
            <p:ph type="sldNum" sz="quarter" idx="10"/>
          </p:nvPr>
        </p:nvSpPr>
        <p:spPr/>
        <p:txBody>
          <a:bodyPr/>
          <a:lstStyle/>
          <a:p>
            <a:fld id="{2BA3D174-17E7-4E93-B097-649B36CEF8DE}" type="slidenum">
              <a:rPr lang="fr-FR" smtClean="0"/>
              <a:pPr/>
              <a:t>3</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 xmlns:p14="http://schemas.microsoft.com/office/powerpoint/2010/main" val="412034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Carcinomes </a:t>
            </a:r>
            <a:r>
              <a:rPr lang="fr-FR" dirty="0" err="1"/>
              <a:t>basocellulaires</a:t>
            </a:r>
            <a:r>
              <a:rPr lang="fr-FR" dirty="0"/>
              <a:t> : </a:t>
            </a:r>
            <a:r>
              <a:rPr lang="fr-FR" sz="1200" dirty="0">
                <a:latin typeface="Times New Roman" panose="02020603050405020304" pitchFamily="18" charset="0"/>
                <a:cs typeface="Times New Roman" panose="02020603050405020304" pitchFamily="18" charset="0"/>
              </a:rPr>
              <a:t>: leur développement, qui se fait à partir de la couche basale de l'épiderme, reste local. Ces cancers ne métastasent classiquement pas et leur ablation complète assure la guérison du patient. Leur traitement doit néanmoins être précoce car ces tumeurs peuvent s'étendre en surface, ce qui peut rendre l'exérèse difficile et entraîner des séquelles esthétiques ou fonctionnelles.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a:t>CSC : </a:t>
            </a:r>
            <a:r>
              <a:rPr lang="fr-FR" sz="1200" dirty="0">
                <a:latin typeface="Times New Roman" panose="02020603050405020304" pitchFamily="18" charset="0"/>
                <a:cs typeface="Times New Roman" panose="02020603050405020304" pitchFamily="18" charset="0"/>
              </a:rPr>
              <a:t>Ils se développent à partir des couches supérieures de l'épiderme et ont la capacité d'envahir les ganglions lymphatiques et de métastaser. Il est donc essentiel de détecter ces carcinomes le plus tôt possible.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Times New Roman" panose="02020603050405020304" pitchFamily="18" charset="0"/>
                <a:cs typeface="Times New Roman" panose="02020603050405020304" pitchFamily="18" charset="0"/>
              </a:rPr>
              <a:t>. Il faudrait avec le réchauffement climatique s’en inspirer encore plus notamment dans notre région sud. Un plan pour avoir les </a:t>
            </a:r>
            <a:r>
              <a:rPr lang="fr-FR" sz="1200" dirty="0" err="1">
                <a:latin typeface="Times New Roman" panose="02020603050405020304" pitchFamily="18" charset="0"/>
                <a:cs typeface="Times New Roman" panose="02020603050405020304" pitchFamily="18" charset="0"/>
              </a:rPr>
              <a:t>cremes</a:t>
            </a:r>
            <a:r>
              <a:rPr lang="fr-FR" sz="1200" dirty="0">
                <a:latin typeface="Times New Roman" panose="02020603050405020304" pitchFamily="18" charset="0"/>
                <a:cs typeface="Times New Roman" panose="02020603050405020304" pitchFamily="18" charset="0"/>
              </a:rPr>
              <a:t> solaires gratuites est en cours d’étude. Budget crème  en Australie 140 </a:t>
            </a:r>
            <a:r>
              <a:rPr lang="fr-FR" sz="1200" dirty="0" err="1">
                <a:latin typeface="Times New Roman" panose="02020603050405020304" pitchFamily="18" charset="0"/>
                <a:cs typeface="Times New Roman" panose="02020603050405020304" pitchFamily="18" charset="0"/>
              </a:rPr>
              <a:t>Meuros</a:t>
            </a:r>
            <a:r>
              <a:rPr lang="fr-FR" sz="1200" dirty="0">
                <a:latin typeface="Times New Roman" panose="02020603050405020304" pitchFamily="18" charset="0"/>
                <a:cs typeface="Times New Roman" panose="02020603050405020304" pitchFamily="18" charset="0"/>
              </a:rPr>
              <a:t> budget pour traiter les cancers.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a:t>En raison de leur Incidence élevée et croissante, Il est donc important de comprendre en premier lieu la</a:t>
            </a:r>
            <a:r>
              <a:rPr lang="fr-FR" baseline="0" dirty="0"/>
              <a:t> </a:t>
            </a:r>
            <a:r>
              <a:rPr lang="fr-FR" dirty="0"/>
              <a:t>charge économique des cancers cutanés pour les différents systèmes de santé européens afin d’estimer par la suite quels seraient les coûts évitables en prévenant la survenue de ces pathologies liées à l’exposition solaire.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latin typeface="Times New Roman" panose="02020603050405020304" pitchFamily="18" charset="0"/>
              <a:cs typeface="Times New Roman" panose="02020603050405020304" pitchFamily="18" charset="0"/>
            </a:endParaRP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2BA3D174-17E7-4E93-B097-649B36CEF8DE}" type="slidenum">
              <a:rPr lang="fr-FR" smtClean="0"/>
              <a:pPr/>
              <a:t>4</a:t>
            </a:fld>
            <a:endParaRPr lang="fr-FR"/>
          </a:p>
        </p:txBody>
      </p:sp>
    </p:spTree>
    <p:extLst>
      <p:ext uri="{BB962C8B-B14F-4D97-AF65-F5344CB8AC3E}">
        <p14:creationId xmlns="" xmlns:p14="http://schemas.microsoft.com/office/powerpoint/2010/main" val="2931214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Times New Roman" panose="02020603050405020304" pitchFamily="18" charset="0"/>
                <a:cs typeface="Times New Roman" panose="02020603050405020304" pitchFamily="18" charset="0"/>
              </a:rPr>
              <a:t>Sensibilisation du public : Les autorités de santé et les associations de lutte contre le cancer mènent des campagnes de sensibilisation pour informer le public sur les risques liés à l'exposition au soleil, les signes précoces de cancer de la peau et l'importance de la prévention et de la détection précoce. Les individus sont encouragés à surveiller eux-mêmes leur peau et à être attentifs à tout changement suspect, tel qu'un nouveau grain de beauté, une lésion qui saigne ou qui ne guérit pas, ou une modification de la taille, de la forme ou de la couleur d'une tache existante.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latin typeface="Times New Roman" panose="02020603050405020304" pitchFamily="18" charset="0"/>
              <a:cs typeface="Times New Roman" panose="02020603050405020304" pitchFamily="18" charset="0"/>
            </a:endParaRPr>
          </a:p>
          <a:p>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2BA3D174-17E7-4E93-B097-649B36CEF8DE}" type="slidenum">
              <a:rPr lang="fr-FR" smtClean="0"/>
              <a:pPr/>
              <a:t>5</a:t>
            </a:fld>
            <a:endParaRPr lang="fr-FR"/>
          </a:p>
        </p:txBody>
      </p:sp>
    </p:spTree>
    <p:extLst>
      <p:ext uri="{BB962C8B-B14F-4D97-AF65-F5344CB8AC3E}">
        <p14:creationId xmlns="" xmlns:p14="http://schemas.microsoft.com/office/powerpoint/2010/main" val="418630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Les individus sont encouragés à effectuer régulièrement des auto-examens de leur peau pour détecter tout changement suspect, tel que l'apparition de nouvelles lésions, de taches pigmentées ou de plaies qui ne guérissent pas.</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a:t>L'Australie dispose d'un programme national de dépistage du cancer de la peau, qui propose des consultations gratuites avec des dermatologues ou des médecins formés à l'examen de la peau. Ce programme vise principalement les personnes à haut risque, telles que celles ayant des antécédents familiaux de cancer de la peau ou ayant une peau très claire</a:t>
            </a:r>
          </a:p>
          <a:p>
            <a:endParaRPr lang="fr-FR" dirty="0"/>
          </a:p>
        </p:txBody>
      </p:sp>
      <p:sp>
        <p:nvSpPr>
          <p:cNvPr id="4" name="Espace réservé du numéro de diapositive 3"/>
          <p:cNvSpPr>
            <a:spLocks noGrp="1"/>
          </p:cNvSpPr>
          <p:nvPr>
            <p:ph type="sldNum" sz="quarter" idx="10"/>
          </p:nvPr>
        </p:nvSpPr>
        <p:spPr/>
        <p:txBody>
          <a:bodyPr/>
          <a:lstStyle/>
          <a:p>
            <a:fld id="{2BA3D174-17E7-4E93-B097-649B36CEF8DE}" type="slidenum">
              <a:rPr lang="fr-FR" smtClean="0"/>
              <a:pPr/>
              <a:t>6</a:t>
            </a:fld>
            <a:endParaRPr lang="fr-FR"/>
          </a:p>
        </p:txBody>
      </p:sp>
      <p:sp>
        <p:nvSpPr>
          <p:cNvPr id="5" name="Espace réservé du pied de page 4"/>
          <p:cNvSpPr>
            <a:spLocks noGrp="1"/>
          </p:cNvSpPr>
          <p:nvPr>
            <p:ph type="ftr" sz="quarter" idx="11"/>
          </p:nvPr>
        </p:nvSpPr>
        <p:spPr/>
        <p:txBody>
          <a:bodyPr/>
          <a:lstStyle/>
          <a:p>
            <a:endParaRPr lang="fr-FR"/>
          </a:p>
        </p:txBody>
      </p:sp>
    </p:spTree>
    <p:extLst>
      <p:ext uri="{BB962C8B-B14F-4D97-AF65-F5344CB8AC3E}">
        <p14:creationId xmlns="" xmlns:p14="http://schemas.microsoft.com/office/powerpoint/2010/main" val="2964845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ABCDE</a:t>
            </a:r>
            <a:r>
              <a:rPr lang="fr-FR" sz="1200" b="0" i="0" kern="1200">
                <a:solidFill>
                  <a:schemeClr val="tx1"/>
                </a:solidFill>
                <a:effectLst/>
                <a:latin typeface="+mn-lt"/>
                <a:ea typeface="+mn-ea"/>
                <a:cs typeface="+mn-cs"/>
              </a:rPr>
              <a:t> A = asymétrie ; B = bord ; C = couleur ; D = diamètre ; E = évolutivité</a:t>
            </a:r>
            <a:endParaRPr lang="fr-FR" dirty="0"/>
          </a:p>
        </p:txBody>
      </p:sp>
      <p:sp>
        <p:nvSpPr>
          <p:cNvPr id="4" name="Espace réservé du pied de page 3"/>
          <p:cNvSpPr>
            <a:spLocks noGrp="1"/>
          </p:cNvSpPr>
          <p:nvPr>
            <p:ph type="ftr" sz="quarter" idx="4"/>
          </p:nvPr>
        </p:nvSpPr>
        <p:spPr/>
        <p:txBody>
          <a:bodyPr/>
          <a:lstStyle/>
          <a:p>
            <a:endParaRPr lang="fr-FR"/>
          </a:p>
        </p:txBody>
      </p:sp>
      <p:sp>
        <p:nvSpPr>
          <p:cNvPr id="5" name="Espace réservé du numéro de diapositive 4"/>
          <p:cNvSpPr>
            <a:spLocks noGrp="1"/>
          </p:cNvSpPr>
          <p:nvPr>
            <p:ph type="sldNum" sz="quarter" idx="5"/>
          </p:nvPr>
        </p:nvSpPr>
        <p:spPr/>
        <p:txBody>
          <a:bodyPr/>
          <a:lstStyle/>
          <a:p>
            <a:fld id="{2BA3D174-17E7-4E93-B097-649B36CEF8DE}" type="slidenum">
              <a:rPr lang="fr-FR" smtClean="0"/>
              <a:pPr/>
              <a:t>8</a:t>
            </a:fld>
            <a:endParaRPr lang="fr-FR"/>
          </a:p>
        </p:txBody>
      </p:sp>
    </p:spTree>
    <p:extLst>
      <p:ext uri="{BB962C8B-B14F-4D97-AF65-F5344CB8AC3E}">
        <p14:creationId xmlns="" xmlns:p14="http://schemas.microsoft.com/office/powerpoint/2010/main" val="2540191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a:latin typeface="Times New Roman" panose="02020603050405020304" pitchFamily="18" charset="0"/>
                <a:cs typeface="Times New Roman" panose="02020603050405020304" pitchFamily="18" charset="0"/>
              </a:rPr>
              <a:t>. La chirurgie est actuellement reconnue comme étant le moyen de traitement le plus fiable. Le chirurgien doit obtenir une exérèse in </a:t>
            </a:r>
            <a:r>
              <a:rPr lang="fr-FR" sz="1200" dirty="0" err="1">
                <a:latin typeface="Times New Roman" panose="02020603050405020304" pitchFamily="18" charset="0"/>
                <a:cs typeface="Times New Roman" panose="02020603050405020304" pitchFamily="18" charset="0"/>
              </a:rPr>
              <a:t>sano</a:t>
            </a:r>
            <a:r>
              <a:rPr lang="fr-FR" sz="1200" dirty="0">
                <a:latin typeface="Times New Roman" panose="02020603050405020304" pitchFamily="18" charset="0"/>
                <a:cs typeface="Times New Roman" panose="02020603050405020304" pitchFamily="18" charset="0"/>
              </a:rPr>
              <a:t> puis doit recouvrir la perte de substance en minimisant les séquelles esthétiques </a:t>
            </a:r>
            <a:endParaRPr lang="fr-FR" dirty="0"/>
          </a:p>
        </p:txBody>
      </p:sp>
      <p:sp>
        <p:nvSpPr>
          <p:cNvPr id="4" name="Espace réservé du pied de page 3"/>
          <p:cNvSpPr>
            <a:spLocks noGrp="1"/>
          </p:cNvSpPr>
          <p:nvPr>
            <p:ph type="ft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2BA3D174-17E7-4E93-B097-649B36CEF8DE}" type="slidenum">
              <a:rPr lang="fr-FR" smtClean="0"/>
              <a:pPr/>
              <a:t>11</a:t>
            </a:fld>
            <a:endParaRPr lang="fr-FR"/>
          </a:p>
        </p:txBody>
      </p:sp>
    </p:spTree>
    <p:extLst>
      <p:ext uri="{BB962C8B-B14F-4D97-AF65-F5344CB8AC3E}">
        <p14:creationId xmlns="" xmlns:p14="http://schemas.microsoft.com/office/powerpoint/2010/main" val="2242892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p:txBody>
          <a:bodyPr rtlCol="0"/>
          <a:lstStyle/>
          <a:p>
            <a:pPr rtl="0"/>
            <a:r>
              <a:rPr lang="fr-FR" noProof="0"/>
              <a:t>Modifiez le style du titre</a:t>
            </a:r>
          </a:p>
        </p:txBody>
      </p:sp>
    </p:spTree>
    <p:extLst>
      <p:ext uri="{BB962C8B-B14F-4D97-AF65-F5344CB8AC3E}">
        <p14:creationId xmlns=""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cxnSp>
        <p:nvCxnSpPr>
          <p:cNvPr id="12" name="Connecteur droit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re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fr-FR" noProof="0"/>
              <a:t>Modifiez le style du titre</a:t>
            </a:r>
          </a:p>
        </p:txBody>
      </p:sp>
      <p:sp>
        <p:nvSpPr>
          <p:cNvPr id="3" name="Espace réservé du contenu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 du masque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
        <p:nvSpPr>
          <p:cNvPr id="6" name="Espace réservé de la date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7DF3CA4B-903E-431D-AF93-2AD02E04DE8A}" type="datetime1">
              <a:rPr lang="fr-FR" noProof="0" smtClean="0"/>
              <a:pPr rtl="0"/>
              <a:t>18/06/2024</a:t>
            </a:fld>
            <a:endParaRPr lang="fr-FR" noProof="0"/>
          </a:p>
        </p:txBody>
      </p:sp>
      <p:sp>
        <p:nvSpPr>
          <p:cNvPr id="7" name="Espace réservé du pied de page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noProof="0"/>
          </a:p>
        </p:txBody>
      </p:sp>
      <p:sp>
        <p:nvSpPr>
          <p:cNvPr id="8" name="Espace réservé du numéro de diapositive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noProof="0" smtClean="0"/>
              <a:pPr rtl="0"/>
              <a:t>‹N°›</a:t>
            </a:fld>
            <a:endParaRPr lang="fr-FR" noProof="0"/>
          </a:p>
        </p:txBody>
      </p:sp>
    </p:spTree>
    <p:extLst>
      <p:ext uri="{BB962C8B-B14F-4D97-AF65-F5344CB8AC3E}">
        <p14:creationId xmlns=""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sz="1800" noProof="0"/>
          </a:p>
        </p:txBody>
      </p:sp>
      <p:sp>
        <p:nvSpPr>
          <p:cNvPr id="2" name="Titre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fr-FR" noProof="0"/>
              <a:t>Modifiez le style du titre</a:t>
            </a:r>
          </a:p>
        </p:txBody>
      </p:sp>
      <p:sp>
        <p:nvSpPr>
          <p:cNvPr id="7" name="Espace réservé du contenu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fr-FR" noProof="0"/>
              <a:t>Modifiez les styles du texte</a:t>
            </a:r>
          </a:p>
          <a:p>
            <a:pPr marL="0" lvl="1" indent="0" rtl="0">
              <a:lnSpc>
                <a:spcPct val="150000"/>
              </a:lnSpc>
              <a:spcBef>
                <a:spcPts val="1000"/>
              </a:spcBef>
              <a:spcAft>
                <a:spcPts val="1200"/>
              </a:spcAft>
              <a:buNone/>
            </a:pPr>
            <a:r>
              <a:rPr lang="fr-FR" noProof="0"/>
              <a:t>Deuxième niveau</a:t>
            </a:r>
          </a:p>
          <a:p>
            <a:pPr marL="0" lvl="2" indent="0" rtl="0">
              <a:lnSpc>
                <a:spcPct val="150000"/>
              </a:lnSpc>
              <a:spcBef>
                <a:spcPts val="1000"/>
              </a:spcBef>
              <a:spcAft>
                <a:spcPts val="1200"/>
              </a:spcAft>
              <a:buNone/>
            </a:pPr>
            <a:r>
              <a:rPr lang="fr-FR" noProof="0"/>
              <a:t>Troisième niveau</a:t>
            </a:r>
          </a:p>
          <a:p>
            <a:pPr marL="0" lvl="3" indent="0" rtl="0">
              <a:lnSpc>
                <a:spcPct val="150000"/>
              </a:lnSpc>
              <a:spcBef>
                <a:spcPts val="1000"/>
              </a:spcBef>
              <a:spcAft>
                <a:spcPts val="1200"/>
              </a:spcAft>
              <a:buNone/>
            </a:pPr>
            <a:r>
              <a:rPr lang="fr-FR" noProof="0"/>
              <a:t>Quatrième niveau</a:t>
            </a:r>
          </a:p>
          <a:p>
            <a:pPr marL="0" lvl="4" indent="0" rtl="0">
              <a:lnSpc>
                <a:spcPct val="150000"/>
              </a:lnSpc>
              <a:spcBef>
                <a:spcPts val="1000"/>
              </a:spcBef>
              <a:spcAft>
                <a:spcPts val="1200"/>
              </a:spcAft>
              <a:buNone/>
            </a:pPr>
            <a:r>
              <a:rPr lang="fr-FR" noProof="0"/>
              <a:t>Cinquième niveau</a:t>
            </a:r>
          </a:p>
        </p:txBody>
      </p:sp>
    </p:spTree>
    <p:extLst>
      <p:ext uri="{BB962C8B-B14F-4D97-AF65-F5344CB8AC3E}">
        <p14:creationId xmlns=""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1_Diapositive de titr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473AAE4B-B571-4860-88F7-42D7898EF580}" type="datetimeFigureOut">
              <a:rPr lang="fr-FR" smtClean="0"/>
              <a:pPr/>
              <a:t>18/06/2024</a:t>
            </a:fld>
            <a:endParaRPr lang="fr-FR"/>
          </a:p>
        </p:txBody>
      </p:sp>
      <p:sp>
        <p:nvSpPr>
          <p:cNvPr id="5" name="Footer Placeholder 4"/>
          <p:cNvSpPr>
            <a:spLocks noGrp="1"/>
          </p:cNvSpPr>
          <p:nvPr>
            <p:ph type="ftr" sz="quarter" idx="11"/>
          </p:nvPr>
        </p:nvSpPr>
        <p:spPr/>
        <p:txBody>
          <a:bodyPr/>
          <a:lstStyle/>
          <a:p>
            <a:endParaRPr lang="fr-F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F8AB1A29-ED87-4532-8A6C-9ADB1D0DB9DB}" type="slidenum">
              <a:rPr lang="fr-FR" smtClean="0"/>
              <a:pPr/>
              <a:t>‹N°›</a:t>
            </a:fld>
            <a:endParaRPr lang="fr-F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fr-FR"/>
              <a:t>Modifiez le style du titre</a:t>
            </a:r>
            <a:endParaRPr lang="en-US" dirty="0"/>
          </a:p>
        </p:txBody>
      </p:sp>
    </p:spTree>
    <p:extLst>
      <p:ext uri="{BB962C8B-B14F-4D97-AF65-F5344CB8AC3E}">
        <p14:creationId xmlns="" xmlns:p14="http://schemas.microsoft.com/office/powerpoint/2010/main" val="129888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73AAE4B-B571-4860-88F7-42D7898EF580}" type="datetimeFigureOut">
              <a:rPr lang="fr-FR" smtClean="0"/>
              <a:pPr/>
              <a:t>18/06/2024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8AB1A29-ED87-4532-8A6C-9ADB1D0DB9DB}" type="slidenum">
              <a:rPr lang="fr-FR" smtClean="0"/>
              <a:pPr/>
              <a:t>‹N°›</a:t>
            </a:fld>
            <a:endParaRPr lang="fr-FR"/>
          </a:p>
        </p:txBody>
      </p:sp>
    </p:spTree>
    <p:extLst>
      <p:ext uri="{BB962C8B-B14F-4D97-AF65-F5344CB8AC3E}">
        <p14:creationId xmlns="" xmlns:p14="http://schemas.microsoft.com/office/powerpoint/2010/main" val="3827960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fr-FR" sz="1800" noProof="0"/>
          </a:p>
        </p:txBody>
      </p:sp>
      <p:sp>
        <p:nvSpPr>
          <p:cNvPr id="2" name="Espace réservé du titre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fr-FR" noProof="0"/>
              <a:t>Modifiez le style du titre</a:t>
            </a:r>
          </a:p>
        </p:txBody>
      </p:sp>
      <p:sp>
        <p:nvSpPr>
          <p:cNvPr id="3" name="Espace réservé du texte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802CD4F2-526B-4131-B91B-856C46007FC5}" type="datetime1">
              <a:rPr lang="fr-FR" noProof="0" smtClean="0"/>
              <a:pPr rtl="0"/>
              <a:t>18/06/2024</a:t>
            </a:fld>
            <a:endParaRPr lang="fr-FR" noProof="0"/>
          </a:p>
        </p:txBody>
      </p:sp>
      <p:sp>
        <p:nvSpPr>
          <p:cNvPr id="5" name="Espace réservé du pied de page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fr-FR" noProof="0"/>
          </a:p>
        </p:txBody>
      </p:sp>
      <p:sp>
        <p:nvSpPr>
          <p:cNvPr id="6" name="Espace réservé du numéro de diapositive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fr-FR" noProof="0" smtClean="0"/>
              <a:pPr rtl="0"/>
              <a:t>‹N°›</a:t>
            </a:fld>
            <a:endParaRPr lang="fr-FR" noProof="0"/>
          </a:p>
        </p:txBody>
      </p:sp>
      <p:cxnSp>
        <p:nvCxnSpPr>
          <p:cNvPr id="8" name="Connecteur droit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www.oncopacacorse.org/fr/page/referentiels-de-prise-en-charge-oncologique"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e-cancer.fr/Professionnels-de-sante/Recommandations-et-outils-d-aide-a-la-pratique/Cancers-de-la-peau"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hyperlink" Target="https://pubmed.ncbi.nlm.nih.gov/?term=Neale+R&amp;cauthor_id=12374537" TargetMode="External"/><Relationship Id="rId3" Type="http://schemas.openxmlformats.org/officeDocument/2006/relationships/hyperlink" Target="https://pubmed.ncbi.nlm.nih.gov/?term=Xiang+F&amp;cauthor_id=25103031" TargetMode="External"/><Relationship Id="rId7" Type="http://schemas.openxmlformats.org/officeDocument/2006/relationships/hyperlink" Target="https://pubmed.ncbi.nlm.nih.gov/?term=Neale+R&amp;cauthor_id=25103031"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hyperlink" Target="https://pubmed.ncbi.nlm.nih.gov/?term=Hales+S&amp;cauthor_id=25103031" TargetMode="External"/><Relationship Id="rId11" Type="http://schemas.openxmlformats.org/officeDocument/2006/relationships/hyperlink" Target="https://pubmed.ncbi.nlm.nih.gov/?term=Green+A&amp;cauthor_id=12374537" TargetMode="External"/><Relationship Id="rId5" Type="http://schemas.openxmlformats.org/officeDocument/2006/relationships/hyperlink" Target="https://pubmed.ncbi.nlm.nih.gov/?term=Lucas+R&amp;cauthor_id=25103031" TargetMode="External"/><Relationship Id="rId10" Type="http://schemas.openxmlformats.org/officeDocument/2006/relationships/hyperlink" Target="https://pubmed.ncbi.nlm.nih.gov/?term=Williams+G&amp;cauthor_id=12374537" TargetMode="External"/><Relationship Id="rId4" Type="http://schemas.openxmlformats.org/officeDocument/2006/relationships/hyperlink" Target="https://pubmed.ncbi.nlm.nih.gov/25103031/" TargetMode="External"/><Relationship Id="rId9" Type="http://schemas.openxmlformats.org/officeDocument/2006/relationships/hyperlink" Target="https://pubmed.ncbi.nlm.nih.gov/12374537/"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e-cancer.fr/content/download/438617/6628386/file/Infographie.pdf%20/"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s://pubmed.ncbi.nlm.nih.gov/?term=Neale+R&amp;cauthor_id=12374537" TargetMode="External"/><Relationship Id="rId7"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pubmed.ncbi.nlm.nih.gov/?term=Green+A&amp;cauthor_id=12374537" TargetMode="External"/><Relationship Id="rId5" Type="http://schemas.openxmlformats.org/officeDocument/2006/relationships/hyperlink" Target="https://pubmed.ncbi.nlm.nih.gov/?term=Williams+G&amp;cauthor_id=12374537" TargetMode="External"/><Relationship Id="rId4" Type="http://schemas.openxmlformats.org/officeDocument/2006/relationships/hyperlink" Target="https://pubmed.ncbi.nlm.nih.gov/12374537/"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2700" dirty="0">
                <a:latin typeface="Times New Roman" panose="02020603050405020304" pitchFamily="18" charset="0"/>
                <a:cs typeface="Times New Roman" panose="02020603050405020304" pitchFamily="18" charset="0"/>
              </a:rPr>
              <a:t>Prise en charge des carcinomes basocellulaires et spinocellulaires de la face et du cou : apports de la prévention, du dépistage, puis du traitement : retour d'expérience et résultats </a:t>
            </a:r>
            <a:br>
              <a:rPr lang="fr-FR" sz="2700" dirty="0">
                <a:latin typeface="Times New Roman" panose="02020603050405020304" pitchFamily="18" charset="0"/>
                <a:cs typeface="Times New Roman" panose="02020603050405020304" pitchFamily="18" charset="0"/>
              </a:rPr>
            </a:br>
            <a:r>
              <a:rPr lang="fr-FR" dirty="0"/>
              <a:t/>
            </a:r>
            <a:br>
              <a:rPr lang="fr-FR" dirty="0"/>
            </a:br>
            <a:r>
              <a:rPr lang="fr-FR" sz="1800" dirty="0">
                <a:latin typeface="Times New Roman" panose="02020603050405020304" pitchFamily="18" charset="0"/>
                <a:cs typeface="Times New Roman" panose="02020603050405020304" pitchFamily="18" charset="0"/>
              </a:rPr>
              <a:t>Dr </a:t>
            </a:r>
            <a:r>
              <a:rPr lang="fr-FR" sz="1800" dirty="0" err="1">
                <a:latin typeface="Times New Roman" panose="02020603050405020304" pitchFamily="18" charset="0"/>
                <a:cs typeface="Times New Roman" panose="02020603050405020304" pitchFamily="18" charset="0"/>
              </a:rPr>
              <a:t>Eric</a:t>
            </a:r>
            <a:r>
              <a:rPr lang="fr-FR" sz="1800" dirty="0">
                <a:latin typeface="Times New Roman" panose="02020603050405020304" pitchFamily="18" charset="0"/>
                <a:cs typeface="Times New Roman" panose="02020603050405020304" pitchFamily="18" charset="0"/>
              </a:rPr>
              <a:t> RONDINI-GILLI, Chirurgien ORL et Cervico-Facial, Saint-Tropez</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Dr Selim RAMLA, Anatomo-pathologiste, MEDIPATH Fréjus.</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Dr Julie JANACEK, Médecin généraliste, DU de dermatologie, Maison de santé de Saint-Tropez</a:t>
            </a:r>
          </a:p>
        </p:txBody>
      </p:sp>
    </p:spTree>
    <p:extLst>
      <p:ext uri="{BB962C8B-B14F-4D97-AF65-F5344CB8AC3E}">
        <p14:creationId xmlns="" xmlns:p14="http://schemas.microsoft.com/office/powerpoint/2010/main" val="274605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022043" cy="640080"/>
          </a:xfrm>
        </p:spPr>
        <p:txBody>
          <a:bodyPr>
            <a:normAutofit/>
          </a:bodyPr>
          <a:lstStyle/>
          <a:p>
            <a:r>
              <a:rPr lang="fr-FR" dirty="0">
                <a:latin typeface="Times New Roman" panose="02020603050405020304" pitchFamily="18" charset="0"/>
                <a:cs typeface="Times New Roman" panose="02020603050405020304" pitchFamily="18" charset="0"/>
              </a:rPr>
              <a:t>Prise en charge</a:t>
            </a:r>
          </a:p>
        </p:txBody>
      </p:sp>
      <p:sp>
        <p:nvSpPr>
          <p:cNvPr id="3" name="Espace réservé du contenu 2"/>
          <p:cNvSpPr>
            <a:spLocks noGrp="1"/>
          </p:cNvSpPr>
          <p:nvPr>
            <p:ph idx="1"/>
          </p:nvPr>
        </p:nvSpPr>
        <p:spPr>
          <a:xfrm>
            <a:off x="436228" y="1340768"/>
            <a:ext cx="11266414" cy="5517232"/>
          </a:xfrm>
        </p:spPr>
        <p:txBody>
          <a:bodyPr>
            <a:noAutofit/>
          </a:bodyPr>
          <a:lstStyle/>
          <a:p>
            <a:pPr algn="just"/>
            <a:r>
              <a:rPr lang="fr-FR" sz="1800" dirty="0">
                <a:latin typeface="Times New Roman" panose="02020603050405020304" pitchFamily="18" charset="0"/>
                <a:cs typeface="Times New Roman" panose="02020603050405020304" pitchFamily="18" charset="0"/>
              </a:rPr>
              <a:t>La prise en charge de ces tumeurs concerne au premier chef les ORL et chirurgiens de la face et du cou formés à cette pratique, idéalement dans le cadre d’une équipe </a:t>
            </a:r>
            <a:r>
              <a:rPr lang="fr-FR" sz="1800" dirty="0" err="1">
                <a:latin typeface="Times New Roman" panose="02020603050405020304" pitchFamily="18" charset="0"/>
                <a:cs typeface="Times New Roman" panose="02020603050405020304" pitchFamily="18" charset="0"/>
              </a:rPr>
              <a:t>pluri-disciplinaire</a:t>
            </a:r>
            <a:r>
              <a:rPr lang="fr-FR" sz="1800" dirty="0">
                <a:latin typeface="Times New Roman" panose="02020603050405020304" pitchFamily="18" charset="0"/>
                <a:cs typeface="Times New Roman" panose="02020603050405020304" pitchFamily="18" charset="0"/>
              </a:rPr>
              <a:t>, associant les chirurgiens - qui doivent proposer au patient la prise en charge thérapeutique la mieux adaptée suivant les recommandations professionnelles , suite à l’adressage diagnostique généralement réalisé par le Dermatologue – mais aussi des spécialités concernées par les traitements non chirurgicaux du cancer, comme les radiothérapeutes, les oncologues, les psychologues et les épithésistes.</a:t>
            </a:r>
          </a:p>
          <a:p>
            <a:pPr algn="just"/>
            <a:r>
              <a:rPr lang="fr-FR" sz="1800" dirty="0">
                <a:latin typeface="Times New Roman" panose="02020603050405020304" pitchFamily="18" charset="0"/>
                <a:cs typeface="Times New Roman" panose="02020603050405020304" pitchFamily="18" charset="0"/>
              </a:rPr>
              <a:t>Le carcinome basocellulaire (CBC) est la tumeur cutanée la plus fréquente en France. Le CBC évolue surtout localement avec une importante morbidité locorégionale. Les CBC sont localisés dans 80 % des cas dans la région </a:t>
            </a:r>
            <a:r>
              <a:rPr lang="fr-FR" sz="1800" dirty="0" err="1">
                <a:latin typeface="Times New Roman" panose="02020603050405020304" pitchFamily="18" charset="0"/>
                <a:cs typeface="Times New Roman" panose="02020603050405020304" pitchFamily="18" charset="0"/>
              </a:rPr>
              <a:t>cervicofaciale</a:t>
            </a:r>
            <a:endParaRPr lang="fr-FR" sz="1800" dirty="0">
              <a:latin typeface="Times New Roman" panose="02020603050405020304" pitchFamily="18" charset="0"/>
              <a:cs typeface="Times New Roman" panose="02020603050405020304" pitchFamily="18" charset="0"/>
            </a:endParaRPr>
          </a:p>
          <a:p>
            <a:pPr algn="just"/>
            <a:r>
              <a:rPr lang="fr-FR" sz="1600" dirty="0">
                <a:latin typeface="Times New Roman" panose="02020603050405020304" pitchFamily="18" charset="0"/>
                <a:cs typeface="Times New Roman" panose="02020603050405020304" pitchFamily="18" charset="0"/>
              </a:rPr>
              <a:t>Référentiels recommandations ONCOPACA Corse pour la pratique des bilans d’extensions et principes d’exérèse des tumeurs de la face et du cou à point de départ cutané / SFORL 2013</a:t>
            </a:r>
            <a:r>
              <a:rPr lang="fr-FR" sz="1600" b="1" dirty="0">
                <a:latin typeface="Times New Roman" panose="02020603050405020304" pitchFamily="18" charset="0"/>
                <a:cs typeface="Times New Roman" panose="02020603050405020304" pitchFamily="18" charset="0"/>
              </a:rPr>
              <a:t> </a:t>
            </a:r>
            <a:r>
              <a:rPr lang="fr-FR" sz="1400" b="1" dirty="0">
                <a:hlinkClick r:id="rId2"/>
              </a:rPr>
              <a:t>https://www.oncopacacorse.org/fr/page/referentiels-de-prise-en-charge-oncologique</a:t>
            </a:r>
            <a:endParaRPr lang="fr-FR" sz="1400" b="1" dirty="0"/>
          </a:p>
          <a:p>
            <a:endParaRPr lang="fr-FR" sz="1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2378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8" y="448056"/>
            <a:ext cx="11097544" cy="558623"/>
          </a:xfrm>
        </p:spPr>
        <p:txBody>
          <a:bodyPr>
            <a:normAutofit/>
          </a:bodyPr>
          <a:lstStyle/>
          <a:p>
            <a:r>
              <a:rPr lang="fr-FR" dirty="0">
                <a:latin typeface="Times New Roman" panose="02020603050405020304" pitchFamily="18" charset="0"/>
                <a:cs typeface="Times New Roman" panose="02020603050405020304" pitchFamily="18" charset="0"/>
              </a:rPr>
              <a:t>Série personnelle 2018-2023</a:t>
            </a:r>
          </a:p>
        </p:txBody>
      </p:sp>
      <p:sp>
        <p:nvSpPr>
          <p:cNvPr id="3" name="Espace réservé du contenu 2"/>
          <p:cNvSpPr>
            <a:spLocks noGrp="1"/>
          </p:cNvSpPr>
          <p:nvPr>
            <p:ph idx="1"/>
          </p:nvPr>
        </p:nvSpPr>
        <p:spPr>
          <a:xfrm>
            <a:off x="687896" y="1241571"/>
            <a:ext cx="11097543" cy="5616429"/>
          </a:xfrm>
        </p:spPr>
        <p:txBody>
          <a:bodyPr>
            <a:normAutofit fontScale="25000" lnSpcReduction="20000"/>
          </a:bodyPr>
          <a:lstStyle/>
          <a:p>
            <a:pPr>
              <a:lnSpc>
                <a:spcPct val="120000"/>
              </a:lnSpc>
              <a:buFontTx/>
              <a:buChar char="-"/>
            </a:pPr>
            <a:r>
              <a:rPr lang="fr-FR" sz="5600" b="1" dirty="0" smtClean="0">
                <a:latin typeface="Times New Roman" panose="02020603050405020304" pitchFamily="18" charset="0"/>
                <a:cs typeface="Times New Roman" panose="02020603050405020304" pitchFamily="18" charset="0"/>
              </a:rPr>
              <a:t>550 </a:t>
            </a:r>
            <a:r>
              <a:rPr lang="fr-FR" sz="5600" b="1" dirty="0">
                <a:latin typeface="Times New Roman" panose="02020603050405020304" pitchFamily="18" charset="0"/>
                <a:cs typeface="Times New Roman" panose="02020603050405020304" pitchFamily="18" charset="0"/>
              </a:rPr>
              <a:t>tumeurs du visage et du cou de Stade I (T1) opérées par un opérateur chez 520 patients</a:t>
            </a:r>
            <a:r>
              <a:rPr lang="fr-FR" sz="5600" dirty="0">
                <a:latin typeface="Times New Roman" panose="02020603050405020304" pitchFamily="18" charset="0"/>
                <a:cs typeface="Times New Roman" panose="02020603050405020304" pitchFamily="18" charset="0"/>
              </a:rPr>
              <a:t>, </a:t>
            </a:r>
            <a:r>
              <a:rPr lang="fr-FR" sz="5600" dirty="0" err="1">
                <a:latin typeface="Times New Roman" panose="02020603050405020304" pitchFamily="18" charset="0"/>
                <a:cs typeface="Times New Roman" panose="02020603050405020304" pitchFamily="18" charset="0"/>
              </a:rPr>
              <a:t>sex</a:t>
            </a:r>
            <a:r>
              <a:rPr lang="fr-FR" sz="5600" dirty="0">
                <a:latin typeface="Times New Roman" panose="02020603050405020304" pitchFamily="18" charset="0"/>
                <a:cs typeface="Times New Roman" panose="02020603050405020304" pitchFamily="18" charset="0"/>
              </a:rPr>
              <a:t> ratio H/F 1,23 d’âge moyen 72 </a:t>
            </a:r>
            <a:r>
              <a:rPr lang="fr-FR" sz="5600" dirty="0" smtClean="0">
                <a:latin typeface="Times New Roman" panose="02020603050405020304" pitchFamily="18" charset="0"/>
                <a:cs typeface="Times New Roman" panose="02020603050405020304" pitchFamily="18" charset="0"/>
              </a:rPr>
              <a:t>ans.</a:t>
            </a:r>
          </a:p>
          <a:p>
            <a:pPr>
              <a:lnSpc>
                <a:spcPct val="120000"/>
              </a:lnSpc>
              <a:buFont typeface="Wingdings" pitchFamily="2" charset="2"/>
              <a:buChar char="Ø"/>
            </a:pPr>
            <a:r>
              <a:rPr lang="fr-FR" sz="5600" dirty="0" smtClean="0">
                <a:latin typeface="Times New Roman" panose="02020603050405020304" pitchFamily="18" charset="0"/>
                <a:cs typeface="Times New Roman" panose="02020603050405020304" pitchFamily="18" charset="0"/>
              </a:rPr>
              <a:t> </a:t>
            </a:r>
            <a:r>
              <a:rPr lang="fr-FR" sz="6000" dirty="0" smtClean="0">
                <a:latin typeface="Times New Roman" panose="02020603050405020304" pitchFamily="18" charset="0"/>
                <a:cs typeface="Times New Roman" panose="02020603050405020304" pitchFamily="18" charset="0"/>
              </a:rPr>
              <a:t>Exérèses </a:t>
            </a:r>
            <a:r>
              <a:rPr lang="fr-FR" sz="6000" dirty="0" smtClean="0">
                <a:latin typeface="Times New Roman" panose="02020603050405020304" pitchFamily="18" charset="0"/>
                <a:cs typeface="Times New Roman" panose="02020603050405020304" pitchFamily="18" charset="0"/>
              </a:rPr>
              <a:t>complètes suivant CR </a:t>
            </a:r>
            <a:r>
              <a:rPr lang="fr-FR" sz="6000" dirty="0" err="1" smtClean="0">
                <a:latin typeface="Times New Roman" panose="02020603050405020304" pitchFamily="18" charset="0"/>
                <a:cs typeface="Times New Roman" panose="02020603050405020304" pitchFamily="18" charset="0"/>
              </a:rPr>
              <a:t>anapath</a:t>
            </a:r>
            <a:r>
              <a:rPr lang="fr-FR" sz="6000" dirty="0" smtClean="0">
                <a:latin typeface="Times New Roman" panose="02020603050405020304" pitchFamily="18" charset="0"/>
                <a:cs typeface="Times New Roman" panose="02020603050405020304" pitchFamily="18" charset="0"/>
              </a:rPr>
              <a:t> marges </a:t>
            </a:r>
            <a:r>
              <a:rPr lang="fr-FR" sz="6000" dirty="0" smtClean="0">
                <a:latin typeface="Times New Roman" panose="02020603050405020304" pitchFamily="18" charset="0"/>
                <a:cs typeface="Times New Roman" panose="02020603050405020304" pitchFamily="18" charset="0"/>
              </a:rPr>
              <a:t>adaptées suivant référentiel SFORL= </a:t>
            </a:r>
            <a:r>
              <a:rPr lang="fr-FR" sz="6000" dirty="0" smtClean="0">
                <a:latin typeface="Times New Roman" panose="02020603050405020304" pitchFamily="18" charset="0"/>
                <a:cs typeface="Times New Roman" panose="02020603050405020304" pitchFamily="18" charset="0"/>
              </a:rPr>
              <a:t>96% des CBC et 95 % des CEC</a:t>
            </a:r>
            <a:endParaRPr lang="fr-FR" sz="5600" dirty="0">
              <a:latin typeface="Times New Roman" panose="02020603050405020304" pitchFamily="18" charset="0"/>
              <a:cs typeface="Times New Roman" panose="02020603050405020304" pitchFamily="18" charset="0"/>
            </a:endParaRPr>
          </a:p>
          <a:p>
            <a:pPr indent="-342900">
              <a:lnSpc>
                <a:spcPct val="120000"/>
              </a:lnSpc>
              <a:buFont typeface="Wingdings" pitchFamily="2" charset="2"/>
              <a:buChar char="Ø"/>
            </a:pPr>
            <a:r>
              <a:rPr lang="fr-FR" sz="5600" dirty="0">
                <a:latin typeface="Times New Roman" panose="02020603050405020304" pitchFamily="18" charset="0"/>
                <a:cs typeface="Times New Roman" panose="02020603050405020304" pitchFamily="18" charset="0"/>
              </a:rPr>
              <a:t>80 % de CBC (n=440) et 100 % des lésions opérées en un temps ne dépassent pas 2 cm dans la plus grande dimension (sélection préop macroscopique en </a:t>
            </a:r>
            <a:r>
              <a:rPr lang="fr-FR" sz="5600" dirty="0" err="1">
                <a:latin typeface="Times New Roman" panose="02020603050405020304" pitchFamily="18" charset="0"/>
                <a:cs typeface="Times New Roman" panose="02020603050405020304" pitchFamily="18" charset="0"/>
              </a:rPr>
              <a:t>cs</a:t>
            </a:r>
            <a:r>
              <a:rPr lang="fr-FR" sz="5600" dirty="0">
                <a:latin typeface="Times New Roman" panose="02020603050405020304" pitchFamily="18" charset="0"/>
                <a:cs typeface="Times New Roman" panose="02020603050405020304" pitchFamily="18" charset="0"/>
              </a:rPr>
              <a:t> dédiée+ postop anapath).</a:t>
            </a:r>
            <a:r>
              <a:rPr lang="fr-FR" sz="5600" i="1" dirty="0">
                <a:latin typeface="Times New Roman" panose="02020603050405020304" pitchFamily="18" charset="0"/>
                <a:cs typeface="Times New Roman" panose="02020603050405020304" pitchFamily="18" charset="0"/>
              </a:rPr>
              <a:t> </a:t>
            </a:r>
          </a:p>
          <a:p>
            <a:pPr indent="-342900">
              <a:lnSpc>
                <a:spcPct val="120000"/>
              </a:lnSpc>
              <a:buFontTx/>
              <a:buChar char="-"/>
            </a:pPr>
            <a:r>
              <a:rPr lang="fr-FR" sz="4800" i="1" dirty="0">
                <a:latin typeface="Times New Roman" panose="02020603050405020304" pitchFamily="18" charset="0"/>
                <a:cs typeface="Times New Roman" panose="02020603050405020304" pitchFamily="18" charset="0"/>
              </a:rPr>
              <a:t>Classification clinique TNM  suivant référentiel SFORL</a:t>
            </a:r>
          </a:p>
          <a:p>
            <a:pPr>
              <a:lnSpc>
                <a:spcPct val="120000"/>
              </a:lnSpc>
            </a:pPr>
            <a:r>
              <a:rPr lang="fr-FR" sz="4800" dirty="0">
                <a:latin typeface="Times New Roman" panose="02020603050405020304" pitchFamily="18" charset="0"/>
                <a:cs typeface="Times New Roman" panose="02020603050405020304" pitchFamily="18" charset="0"/>
              </a:rPr>
              <a:t>TX 	Renseignements insuffisants pour classer la tumeur primitive 	</a:t>
            </a:r>
          </a:p>
          <a:p>
            <a:pPr>
              <a:lnSpc>
                <a:spcPct val="120000"/>
              </a:lnSpc>
            </a:pPr>
            <a:r>
              <a:rPr lang="fr-FR" sz="4800" dirty="0">
                <a:latin typeface="Times New Roman" panose="02020603050405020304" pitchFamily="18" charset="0"/>
                <a:cs typeface="Times New Roman" panose="02020603050405020304" pitchFamily="18" charset="0"/>
              </a:rPr>
              <a:t>T0 	Pas de signe de la tumeur primitive 	</a:t>
            </a:r>
          </a:p>
          <a:p>
            <a:pPr>
              <a:lnSpc>
                <a:spcPct val="120000"/>
              </a:lnSpc>
            </a:pPr>
            <a:r>
              <a:rPr lang="fr-FR" sz="4800" dirty="0" err="1">
                <a:latin typeface="Times New Roman" panose="02020603050405020304" pitchFamily="18" charset="0"/>
                <a:cs typeface="Times New Roman" panose="02020603050405020304" pitchFamily="18" charset="0"/>
              </a:rPr>
              <a:t>Tis</a:t>
            </a:r>
            <a:r>
              <a:rPr lang="fr-FR" sz="4800" dirty="0">
                <a:latin typeface="Times New Roman" panose="02020603050405020304" pitchFamily="18" charset="0"/>
                <a:cs typeface="Times New Roman" panose="02020603050405020304" pitchFamily="18" charset="0"/>
              </a:rPr>
              <a:t> 	Carcinome in situ 	</a:t>
            </a:r>
          </a:p>
          <a:p>
            <a:pPr>
              <a:lnSpc>
                <a:spcPct val="120000"/>
              </a:lnSpc>
            </a:pPr>
            <a:r>
              <a:rPr lang="fr-FR" sz="4800" dirty="0">
                <a:latin typeface="Times New Roman" panose="02020603050405020304" pitchFamily="18" charset="0"/>
                <a:cs typeface="Times New Roman" panose="02020603050405020304" pitchFamily="18" charset="0"/>
              </a:rPr>
              <a:t>T1 	Tumeur ≤ 2 cm dans sa plus grande dimension</a:t>
            </a:r>
          </a:p>
          <a:p>
            <a:pPr marL="685800" indent="-685800" algn="just">
              <a:lnSpc>
                <a:spcPct val="120000"/>
              </a:lnSpc>
              <a:buFont typeface="Wingdings" panose="05000000000000000000" pitchFamily="2" charset="2"/>
              <a:buChar char="Ø"/>
            </a:pPr>
            <a:r>
              <a:rPr lang="fr-FR" sz="5600" dirty="0">
                <a:latin typeface="Times New Roman" panose="02020603050405020304" pitchFamily="18" charset="0"/>
                <a:cs typeface="Times New Roman" panose="02020603050405020304" pitchFamily="18" charset="0"/>
              </a:rPr>
              <a:t> 20 % CEC (n=110) de stade I tous opérés en deux temps* ( biopsie préop lors de l’adressage + </a:t>
            </a:r>
            <a:r>
              <a:rPr lang="fr-FR" sz="5600" dirty="0" err="1">
                <a:latin typeface="Times New Roman" panose="02020603050405020304" pitchFamily="18" charset="0"/>
                <a:cs typeface="Times New Roman" panose="02020603050405020304" pitchFamily="18" charset="0"/>
              </a:rPr>
              <a:t>echo</a:t>
            </a:r>
            <a:r>
              <a:rPr lang="fr-FR" sz="5600" dirty="0">
                <a:latin typeface="Times New Roman" panose="02020603050405020304" pitchFamily="18" charset="0"/>
                <a:cs typeface="Times New Roman" panose="02020603050405020304" pitchFamily="18" charset="0"/>
              </a:rPr>
              <a:t> préop chez tous les patients sélectionnés N0 et 100 % des tumeurs ne dépassant strictement pas 2 cm macroscopiquement). Si N+ et/ou Taille&gt; 2cm = patients adressés en CHU/CHR,</a:t>
            </a:r>
            <a:r>
              <a:rPr lang="fr-FR" sz="6000" dirty="0">
                <a:latin typeface="Times New Roman" panose="02020603050405020304" pitchFamily="18" charset="0"/>
                <a:cs typeface="Times New Roman" panose="02020603050405020304" pitchFamily="18" charset="0"/>
              </a:rPr>
              <a:t> Ils se développent à partir des couches supérieures de l'épiderme et ont la capacité d'envahir les ganglions lymphatiques </a:t>
            </a:r>
            <a:r>
              <a:rPr lang="fr-FR" sz="6000" dirty="0" smtClean="0">
                <a:latin typeface="Times New Roman" panose="02020603050405020304" pitchFamily="18" charset="0"/>
                <a:cs typeface="Times New Roman" panose="02020603050405020304" pitchFamily="18" charset="0"/>
              </a:rPr>
              <a:t>et </a:t>
            </a:r>
            <a:r>
              <a:rPr lang="fr-FR" sz="6000" dirty="0">
                <a:latin typeface="Times New Roman" panose="02020603050405020304" pitchFamily="18" charset="0"/>
                <a:cs typeface="Times New Roman" panose="02020603050405020304" pitchFamily="18" charset="0"/>
              </a:rPr>
              <a:t>de métastaser. Il est donc essentiel de détecter ces carcinomes le plus tôt </a:t>
            </a:r>
            <a:r>
              <a:rPr lang="fr-FR" sz="6000" dirty="0" smtClean="0">
                <a:latin typeface="Times New Roman" panose="02020603050405020304" pitchFamily="18" charset="0"/>
                <a:cs typeface="Times New Roman" panose="02020603050405020304" pitchFamily="18" charset="0"/>
              </a:rPr>
              <a:t>possible.</a:t>
            </a:r>
            <a:r>
              <a:rPr lang="fr-FR" sz="6000" dirty="0" smtClean="0">
                <a:latin typeface="Times New Roman" panose="02020603050405020304" pitchFamily="18" charset="0"/>
                <a:cs typeface="Times New Roman" panose="02020603050405020304" pitchFamily="18" charset="0"/>
              </a:rPr>
              <a:t> </a:t>
            </a:r>
            <a:r>
              <a:rPr lang="fr-FR" sz="4400" dirty="0" smtClean="0">
                <a:latin typeface="Times New Roman" panose="02020603050405020304" pitchFamily="18" charset="0"/>
                <a:cs typeface="Times New Roman" panose="02020603050405020304" pitchFamily="18" charset="0"/>
              </a:rPr>
              <a:t>R</a:t>
            </a:r>
            <a:r>
              <a:rPr lang="fr-FR" sz="4400" dirty="0" smtClean="0">
                <a:latin typeface="Times New Roman" panose="02020603050405020304" pitchFamily="18" charset="0"/>
                <a:cs typeface="Times New Roman" panose="02020603050405020304" pitchFamily="18" charset="0"/>
              </a:rPr>
              <a:t>ecommandation </a:t>
            </a:r>
            <a:r>
              <a:rPr lang="fr-FR" sz="4400" dirty="0" smtClean="0">
                <a:latin typeface="Times New Roman" panose="02020603050405020304" pitchFamily="18" charset="0"/>
                <a:cs typeface="Times New Roman" panose="02020603050405020304" pitchFamily="18" charset="0"/>
              </a:rPr>
              <a:t>SFORL centre ne disposant pas de CMM ou slow MOHS : « il est enfin possible de réaliser une exérèse en deux temps, qui est basée sur une analyse </a:t>
            </a:r>
            <a:r>
              <a:rPr lang="fr-FR" sz="4400" dirty="0" err="1" smtClean="0">
                <a:latin typeface="Times New Roman" panose="02020603050405020304" pitchFamily="18" charset="0"/>
                <a:cs typeface="Times New Roman" panose="02020603050405020304" pitchFamily="18" charset="0"/>
              </a:rPr>
              <a:t>histopathologique</a:t>
            </a:r>
            <a:r>
              <a:rPr lang="fr-FR" sz="4400" dirty="0" smtClean="0">
                <a:latin typeface="Times New Roman" panose="02020603050405020304" pitchFamily="18" charset="0"/>
                <a:cs typeface="Times New Roman" panose="02020603050405020304" pitchFamily="18" charset="0"/>
              </a:rPr>
              <a:t> classique et donc partielle des berges. Les reprises éventuelles puis le recouvrement de la perte de substance ne sont effectués qu’après quelques jours selon les résultats </a:t>
            </a:r>
            <a:r>
              <a:rPr lang="fr-FR" sz="4400" dirty="0" err="1" smtClean="0">
                <a:latin typeface="Times New Roman" panose="02020603050405020304" pitchFamily="18" charset="0"/>
                <a:cs typeface="Times New Roman" panose="02020603050405020304" pitchFamily="18" charset="0"/>
              </a:rPr>
              <a:t>histopathologiques</a:t>
            </a:r>
            <a:r>
              <a:rPr lang="fr-FR" sz="4400" dirty="0" smtClean="0">
                <a:latin typeface="Times New Roman" panose="02020603050405020304" pitchFamily="18" charset="0"/>
                <a:cs typeface="Times New Roman" panose="02020603050405020304" pitchFamily="18" charset="0"/>
              </a:rPr>
              <a:t>. Par rapport à une exérèse standard, la chirurgie en 2 temps permet ainsi d’éviter de devoir sacrifier des lambeaux en cas d’exérèse initiale </a:t>
            </a:r>
            <a:r>
              <a:rPr lang="fr-FR" sz="4400" dirty="0" smtClean="0">
                <a:latin typeface="Times New Roman" panose="02020603050405020304" pitchFamily="18" charset="0"/>
                <a:cs typeface="Times New Roman" panose="02020603050405020304" pitchFamily="18" charset="0"/>
              </a:rPr>
              <a:t>incomplète ».  </a:t>
            </a:r>
            <a:r>
              <a:rPr lang="fr-FR" sz="4400" dirty="0" smtClean="0">
                <a:latin typeface="Times New Roman" panose="02020603050405020304" pitchFamily="18" charset="0"/>
                <a:cs typeface="Times New Roman" panose="02020603050405020304" pitchFamily="18" charset="0"/>
              </a:rPr>
              <a:t>Certaines sociétés savantes ont émis des recommandations sur les </a:t>
            </a:r>
            <a:r>
              <a:rPr lang="fr-FR" sz="4400" dirty="0" smtClean="0">
                <a:latin typeface="Times New Roman" panose="02020603050405020304" pitchFamily="18" charset="0"/>
                <a:cs typeface="Times New Roman" panose="02020603050405020304" pitchFamily="18" charset="0"/>
              </a:rPr>
              <a:t>marges.</a:t>
            </a:r>
            <a:r>
              <a:rPr lang="fr-FR" sz="4400" dirty="0" smtClean="0">
                <a:latin typeface="Times New Roman" panose="02020603050405020304" pitchFamily="18" charset="0"/>
                <a:cs typeface="Times New Roman" panose="02020603050405020304" pitchFamily="18" charset="0"/>
              </a:rPr>
              <a:t> </a:t>
            </a:r>
            <a:endParaRPr lang="fr-FR" sz="4400" dirty="0" smtClean="0">
              <a:latin typeface="Times New Roman" panose="02020603050405020304" pitchFamily="18" charset="0"/>
              <a:cs typeface="Times New Roman" panose="02020603050405020304" pitchFamily="18" charset="0"/>
            </a:endParaRPr>
          </a:p>
          <a:p>
            <a:pPr marL="685800" indent="-685800">
              <a:lnSpc>
                <a:spcPct val="120000"/>
              </a:lnSpc>
              <a:buFont typeface="Wingdings" panose="05000000000000000000" pitchFamily="2" charset="2"/>
              <a:buChar char="Ø"/>
            </a:pPr>
            <a:endParaRPr lang="fr-FR" sz="4400" dirty="0" smtClean="0">
              <a:latin typeface="Times New Roman" panose="02020603050405020304" pitchFamily="18" charset="0"/>
              <a:cs typeface="Times New Roman" panose="02020603050405020304" pitchFamily="18" charset="0"/>
            </a:endParaRPr>
          </a:p>
          <a:p>
            <a:pPr marL="685800" indent="-685800">
              <a:lnSpc>
                <a:spcPct val="120000"/>
              </a:lnSpc>
            </a:pPr>
            <a:r>
              <a:rPr lang="fr-FR" sz="6000" dirty="0" smtClean="0">
                <a:latin typeface="Times New Roman" panose="02020603050405020304" pitchFamily="18" charset="0"/>
                <a:cs typeface="Times New Roman" panose="02020603050405020304" pitchFamily="18" charset="0"/>
              </a:rPr>
              <a:t>*</a:t>
            </a:r>
            <a:endParaRPr lang="fr-FR" sz="6000" u="sng" dirty="0" smtClean="0">
              <a:latin typeface="Times New Roman" panose="02020603050405020304" pitchFamily="18" charset="0"/>
              <a:cs typeface="Times New Roman" panose="02020603050405020304" pitchFamily="18" charset="0"/>
            </a:endParaRPr>
          </a:p>
          <a:p>
            <a:pPr marL="685800" indent="-685800">
              <a:lnSpc>
                <a:spcPct val="120000"/>
              </a:lnSpc>
            </a:pPr>
            <a:endParaRPr lang="fr-FR" sz="6000" dirty="0">
              <a:latin typeface="Times New Roman" panose="02020603050405020304" pitchFamily="18" charset="0"/>
              <a:cs typeface="Times New Roman" panose="02020603050405020304" pitchFamily="18" charset="0"/>
            </a:endParaRPr>
          </a:p>
          <a:p>
            <a:endParaRPr lang="fr-FR" dirty="0"/>
          </a:p>
        </p:txBody>
      </p:sp>
      <p:pic>
        <p:nvPicPr>
          <p:cNvPr id="4" name="Imag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490371" y="2802793"/>
            <a:ext cx="1019606" cy="764704"/>
          </a:xfrm>
          <a:prstGeom prst="rect">
            <a:avLst/>
          </a:prstGeom>
        </p:spPr>
      </p:pic>
      <p:pic>
        <p:nvPicPr>
          <p:cNvPr id="5" name="Image 4" descr="exérèse carcinome épidermoïde face.jpg"/>
          <p:cNvPicPr>
            <a:picLocks noChangeAspect="1"/>
          </p:cNvPicPr>
          <p:nvPr/>
        </p:nvPicPr>
        <p:blipFill>
          <a:blip r:embed="rId4" cstate="print"/>
          <a:stretch>
            <a:fillRect/>
          </a:stretch>
        </p:blipFill>
        <p:spPr>
          <a:xfrm>
            <a:off x="7689464" y="2670973"/>
            <a:ext cx="857256" cy="1143008"/>
          </a:xfrm>
          <a:prstGeom prst="rect">
            <a:avLst/>
          </a:prstGeom>
        </p:spPr>
      </p:pic>
      <p:pic>
        <p:nvPicPr>
          <p:cNvPr id="6" name="Image 5">
            <a:extLst>
              <a:ext uri="{FF2B5EF4-FFF2-40B4-BE49-F238E27FC236}">
                <a16:creationId xmlns="" xmlns:a16="http://schemas.microsoft.com/office/drawing/2014/main" id="{99D4E4DE-8DDD-4AE9-A2E5-26DE1DA44BA3}"/>
              </a:ext>
            </a:extLst>
          </p:cNvPr>
          <p:cNvPicPr>
            <a:picLocks noChangeAspect="1"/>
          </p:cNvPicPr>
          <p:nvPr/>
        </p:nvPicPr>
        <p:blipFill rotWithShape="1">
          <a:blip r:embed="rId5"/>
          <a:srcRect t="974"/>
          <a:stretch/>
        </p:blipFill>
        <p:spPr>
          <a:xfrm>
            <a:off x="8699174" y="2772519"/>
            <a:ext cx="1183300" cy="868872"/>
          </a:xfrm>
          <a:prstGeom prst="rect">
            <a:avLst/>
          </a:prstGeom>
        </p:spPr>
      </p:pic>
      <p:pic>
        <p:nvPicPr>
          <p:cNvPr id="7" name="Image 6">
            <a:extLst>
              <a:ext uri="{FF2B5EF4-FFF2-40B4-BE49-F238E27FC236}">
                <a16:creationId xmlns="" xmlns:a16="http://schemas.microsoft.com/office/drawing/2014/main" id="{359C6A4C-61FA-470B-AFEE-1A8DE541EA87}"/>
              </a:ext>
            </a:extLst>
          </p:cNvPr>
          <p:cNvPicPr>
            <a:picLocks noChangeAspect="1"/>
          </p:cNvPicPr>
          <p:nvPr/>
        </p:nvPicPr>
        <p:blipFill>
          <a:blip r:embed="rId6"/>
          <a:stretch>
            <a:fillRect/>
          </a:stretch>
        </p:blipFill>
        <p:spPr>
          <a:xfrm>
            <a:off x="123568" y="5675870"/>
            <a:ext cx="1216737" cy="975248"/>
          </a:xfrm>
          <a:prstGeom prst="rect">
            <a:avLst/>
          </a:prstGeom>
        </p:spPr>
      </p:pic>
    </p:spTree>
    <p:extLst>
      <p:ext uri="{BB962C8B-B14F-4D97-AF65-F5344CB8AC3E}">
        <p14:creationId xmlns="" xmlns:p14="http://schemas.microsoft.com/office/powerpoint/2010/main" val="264611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nvPr>
        </p:nvGraphicFramePr>
        <p:xfrm>
          <a:off x="1981200" y="1752600"/>
          <a:ext cx="8229600" cy="397764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490596004"/>
                    </a:ext>
                  </a:extLst>
                </a:gridCol>
                <a:gridCol w="2743200">
                  <a:extLst>
                    <a:ext uri="{9D8B030D-6E8A-4147-A177-3AD203B41FA5}">
                      <a16:colId xmlns="" xmlns:a16="http://schemas.microsoft.com/office/drawing/2014/main" val="3579631674"/>
                    </a:ext>
                  </a:extLst>
                </a:gridCol>
                <a:gridCol w="2743200">
                  <a:extLst>
                    <a:ext uri="{9D8B030D-6E8A-4147-A177-3AD203B41FA5}">
                      <a16:colId xmlns="" xmlns:a16="http://schemas.microsoft.com/office/drawing/2014/main" val="3269102876"/>
                    </a:ext>
                  </a:extLst>
                </a:gridCol>
              </a:tblGrid>
              <a:tr h="370840">
                <a:tc>
                  <a:txBody>
                    <a:bodyPr/>
                    <a:lstStyle/>
                    <a:p>
                      <a:pPr algn="ctr"/>
                      <a:r>
                        <a:rPr lang="fr-FR" dirty="0"/>
                        <a:t>Topographie</a:t>
                      </a:r>
                      <a:r>
                        <a:rPr lang="fr-FR" baseline="0" dirty="0"/>
                        <a:t> lésionnelle</a:t>
                      </a:r>
                      <a:endParaRPr lang="fr-FR" dirty="0"/>
                    </a:p>
                  </a:txBody>
                  <a:tcPr/>
                </a:tc>
                <a:tc>
                  <a:txBody>
                    <a:bodyPr/>
                    <a:lstStyle/>
                    <a:p>
                      <a:pPr algn="ctr"/>
                      <a:r>
                        <a:rPr lang="fr-FR" dirty="0"/>
                        <a:t>CE (%)</a:t>
                      </a:r>
                    </a:p>
                  </a:txBody>
                  <a:tcPr/>
                </a:tc>
                <a:tc>
                  <a:txBody>
                    <a:bodyPr/>
                    <a:lstStyle/>
                    <a:p>
                      <a:pPr algn="ctr"/>
                      <a:r>
                        <a:rPr lang="fr-FR" dirty="0"/>
                        <a:t>CBC (%)</a:t>
                      </a:r>
                    </a:p>
                  </a:txBody>
                  <a:tcPr/>
                </a:tc>
                <a:extLst>
                  <a:ext uri="{0D108BD9-81ED-4DB2-BD59-A6C34878D82A}">
                    <a16:rowId xmlns="" xmlns:a16="http://schemas.microsoft.com/office/drawing/2014/main" val="1657102228"/>
                  </a:ext>
                </a:extLst>
              </a:tr>
              <a:tr h="370840">
                <a:tc>
                  <a:txBody>
                    <a:bodyPr/>
                    <a:lstStyle/>
                    <a:p>
                      <a:pPr algn="ctr"/>
                      <a:r>
                        <a:rPr lang="fr-FR" dirty="0"/>
                        <a:t>Nasal</a:t>
                      </a:r>
                    </a:p>
                  </a:txBody>
                  <a:tcPr/>
                </a:tc>
                <a:tc>
                  <a:txBody>
                    <a:bodyPr/>
                    <a:lstStyle/>
                    <a:p>
                      <a:pPr algn="ctr"/>
                      <a:r>
                        <a:rPr lang="fr-FR" b="1" dirty="0"/>
                        <a:t>21,5 %</a:t>
                      </a:r>
                    </a:p>
                  </a:txBody>
                  <a:tcPr/>
                </a:tc>
                <a:tc>
                  <a:txBody>
                    <a:bodyPr/>
                    <a:lstStyle/>
                    <a:p>
                      <a:pPr algn="ctr"/>
                      <a:r>
                        <a:rPr lang="fr-FR" dirty="0"/>
                        <a:t>15 %</a:t>
                      </a:r>
                    </a:p>
                  </a:txBody>
                  <a:tcPr/>
                </a:tc>
                <a:extLst>
                  <a:ext uri="{0D108BD9-81ED-4DB2-BD59-A6C34878D82A}">
                    <a16:rowId xmlns="" xmlns:a16="http://schemas.microsoft.com/office/drawing/2014/main" val="574514055"/>
                  </a:ext>
                </a:extLst>
              </a:tr>
              <a:tr h="370840">
                <a:tc>
                  <a:txBody>
                    <a:bodyPr/>
                    <a:lstStyle/>
                    <a:p>
                      <a:pPr algn="ctr"/>
                      <a:r>
                        <a:rPr lang="fr-FR" dirty="0"/>
                        <a:t>Frontal</a:t>
                      </a:r>
                    </a:p>
                  </a:txBody>
                  <a:tcPr/>
                </a:tc>
                <a:tc>
                  <a:txBody>
                    <a:bodyPr/>
                    <a:lstStyle/>
                    <a:p>
                      <a:pPr algn="ctr"/>
                      <a:r>
                        <a:rPr lang="fr-FR" b="1" dirty="0"/>
                        <a:t>21 %</a:t>
                      </a:r>
                    </a:p>
                  </a:txBody>
                  <a:tcPr/>
                </a:tc>
                <a:tc>
                  <a:txBody>
                    <a:bodyPr/>
                    <a:lstStyle/>
                    <a:p>
                      <a:pPr algn="ctr"/>
                      <a:r>
                        <a:rPr lang="fr-FR" b="1" dirty="0"/>
                        <a:t>24 %</a:t>
                      </a:r>
                    </a:p>
                  </a:txBody>
                  <a:tcPr/>
                </a:tc>
                <a:extLst>
                  <a:ext uri="{0D108BD9-81ED-4DB2-BD59-A6C34878D82A}">
                    <a16:rowId xmlns="" xmlns:a16="http://schemas.microsoft.com/office/drawing/2014/main" val="2016750869"/>
                  </a:ext>
                </a:extLst>
              </a:tr>
              <a:tr h="370840">
                <a:tc>
                  <a:txBody>
                    <a:bodyPr/>
                    <a:lstStyle/>
                    <a:p>
                      <a:pPr algn="ctr"/>
                      <a:r>
                        <a:rPr lang="fr-FR" dirty="0"/>
                        <a:t>Jugal/zygomatique</a:t>
                      </a:r>
                    </a:p>
                  </a:txBody>
                  <a:tcPr/>
                </a:tc>
                <a:tc>
                  <a:txBody>
                    <a:bodyPr/>
                    <a:lstStyle/>
                    <a:p>
                      <a:pPr algn="ctr"/>
                      <a:r>
                        <a:rPr lang="fr-FR" dirty="0"/>
                        <a:t>10,5 %</a:t>
                      </a:r>
                    </a:p>
                  </a:txBody>
                  <a:tcPr/>
                </a:tc>
                <a:tc>
                  <a:txBody>
                    <a:bodyPr/>
                    <a:lstStyle/>
                    <a:p>
                      <a:pPr algn="ctr"/>
                      <a:r>
                        <a:rPr lang="fr-FR" b="1" dirty="0"/>
                        <a:t>31 %</a:t>
                      </a:r>
                    </a:p>
                  </a:txBody>
                  <a:tcPr/>
                </a:tc>
                <a:extLst>
                  <a:ext uri="{0D108BD9-81ED-4DB2-BD59-A6C34878D82A}">
                    <a16:rowId xmlns="" xmlns:a16="http://schemas.microsoft.com/office/drawing/2014/main" val="2528865615"/>
                  </a:ext>
                </a:extLst>
              </a:tr>
              <a:tr h="370840">
                <a:tc>
                  <a:txBody>
                    <a:bodyPr/>
                    <a:lstStyle/>
                    <a:p>
                      <a:pPr algn="ctr"/>
                      <a:r>
                        <a:rPr lang="fr-FR" dirty="0"/>
                        <a:t>Labial</a:t>
                      </a:r>
                    </a:p>
                  </a:txBody>
                  <a:tcPr/>
                </a:tc>
                <a:tc>
                  <a:txBody>
                    <a:bodyPr/>
                    <a:lstStyle/>
                    <a:p>
                      <a:pPr algn="ctr"/>
                      <a:r>
                        <a:rPr lang="fr-FR" dirty="0"/>
                        <a:t>4 %</a:t>
                      </a:r>
                    </a:p>
                  </a:txBody>
                  <a:tcPr/>
                </a:tc>
                <a:tc>
                  <a:txBody>
                    <a:bodyPr/>
                    <a:lstStyle/>
                    <a:p>
                      <a:pPr algn="ctr"/>
                      <a:r>
                        <a:rPr lang="fr-FR" dirty="0"/>
                        <a:t>3 %</a:t>
                      </a:r>
                    </a:p>
                  </a:txBody>
                  <a:tcPr/>
                </a:tc>
                <a:extLst>
                  <a:ext uri="{0D108BD9-81ED-4DB2-BD59-A6C34878D82A}">
                    <a16:rowId xmlns="" xmlns:a16="http://schemas.microsoft.com/office/drawing/2014/main" val="2752354054"/>
                  </a:ext>
                </a:extLst>
              </a:tr>
              <a:tr h="370840">
                <a:tc>
                  <a:txBody>
                    <a:bodyPr/>
                    <a:lstStyle/>
                    <a:p>
                      <a:pPr algn="ctr"/>
                      <a:r>
                        <a:rPr lang="fr-FR" dirty="0"/>
                        <a:t>Palpébral</a:t>
                      </a:r>
                    </a:p>
                  </a:txBody>
                  <a:tcPr/>
                </a:tc>
                <a:tc>
                  <a:txBody>
                    <a:bodyPr/>
                    <a:lstStyle/>
                    <a:p>
                      <a:pPr algn="ctr"/>
                      <a:r>
                        <a:rPr lang="fr-FR" dirty="0"/>
                        <a:t>7 %</a:t>
                      </a:r>
                    </a:p>
                  </a:txBody>
                  <a:tcPr/>
                </a:tc>
                <a:tc>
                  <a:txBody>
                    <a:bodyPr/>
                    <a:lstStyle/>
                    <a:p>
                      <a:pPr algn="ctr"/>
                      <a:r>
                        <a:rPr lang="fr-FR" dirty="0"/>
                        <a:t>3 %</a:t>
                      </a:r>
                    </a:p>
                  </a:txBody>
                  <a:tcPr/>
                </a:tc>
                <a:extLst>
                  <a:ext uri="{0D108BD9-81ED-4DB2-BD59-A6C34878D82A}">
                    <a16:rowId xmlns="" xmlns:a16="http://schemas.microsoft.com/office/drawing/2014/main" val="2489778793"/>
                  </a:ext>
                </a:extLst>
              </a:tr>
              <a:tr h="370840">
                <a:tc>
                  <a:txBody>
                    <a:bodyPr/>
                    <a:lstStyle/>
                    <a:p>
                      <a:pPr algn="ctr"/>
                      <a:r>
                        <a:rPr lang="fr-FR" dirty="0"/>
                        <a:t>Temporal</a:t>
                      </a:r>
                    </a:p>
                  </a:txBody>
                  <a:tcPr/>
                </a:tc>
                <a:tc>
                  <a:txBody>
                    <a:bodyPr/>
                    <a:lstStyle/>
                    <a:p>
                      <a:pPr algn="ctr"/>
                      <a:r>
                        <a:rPr lang="fr-FR" dirty="0"/>
                        <a:t>9 %</a:t>
                      </a:r>
                    </a:p>
                  </a:txBody>
                  <a:tcPr/>
                </a:tc>
                <a:tc>
                  <a:txBody>
                    <a:bodyPr/>
                    <a:lstStyle/>
                    <a:p>
                      <a:pPr algn="ctr"/>
                      <a:r>
                        <a:rPr lang="fr-FR" dirty="0"/>
                        <a:t>13</a:t>
                      </a:r>
                      <a:r>
                        <a:rPr lang="fr-FR" baseline="0" dirty="0"/>
                        <a:t>,5 %</a:t>
                      </a:r>
                      <a:endParaRPr lang="fr-FR" dirty="0"/>
                    </a:p>
                  </a:txBody>
                  <a:tcPr/>
                </a:tc>
                <a:extLst>
                  <a:ext uri="{0D108BD9-81ED-4DB2-BD59-A6C34878D82A}">
                    <a16:rowId xmlns="" xmlns:a16="http://schemas.microsoft.com/office/drawing/2014/main" val="534125794"/>
                  </a:ext>
                </a:extLst>
              </a:tr>
              <a:tr h="370840">
                <a:tc>
                  <a:txBody>
                    <a:bodyPr/>
                    <a:lstStyle/>
                    <a:p>
                      <a:pPr algn="ctr"/>
                      <a:r>
                        <a:rPr lang="fr-FR" dirty="0"/>
                        <a:t>Auriculaire</a:t>
                      </a:r>
                    </a:p>
                  </a:txBody>
                  <a:tcPr/>
                </a:tc>
                <a:tc>
                  <a:txBody>
                    <a:bodyPr/>
                    <a:lstStyle/>
                    <a:p>
                      <a:pPr algn="ctr"/>
                      <a:r>
                        <a:rPr lang="fr-FR" b="1" dirty="0"/>
                        <a:t>17 %</a:t>
                      </a:r>
                    </a:p>
                  </a:txBody>
                  <a:tcPr/>
                </a:tc>
                <a:tc>
                  <a:txBody>
                    <a:bodyPr/>
                    <a:lstStyle/>
                    <a:p>
                      <a:pPr algn="ctr"/>
                      <a:r>
                        <a:rPr lang="fr-FR" dirty="0"/>
                        <a:t>7,5 %</a:t>
                      </a:r>
                    </a:p>
                  </a:txBody>
                  <a:tcPr/>
                </a:tc>
                <a:extLst>
                  <a:ext uri="{0D108BD9-81ED-4DB2-BD59-A6C34878D82A}">
                    <a16:rowId xmlns="" xmlns:a16="http://schemas.microsoft.com/office/drawing/2014/main" val="143593848"/>
                  </a:ext>
                </a:extLst>
              </a:tr>
              <a:tr h="370840">
                <a:tc>
                  <a:txBody>
                    <a:bodyPr/>
                    <a:lstStyle/>
                    <a:p>
                      <a:pPr algn="ctr"/>
                      <a:r>
                        <a:rPr lang="fr-FR" dirty="0"/>
                        <a:t>Mandibulaire </a:t>
                      </a:r>
                    </a:p>
                  </a:txBody>
                  <a:tcPr/>
                </a:tc>
                <a:tc>
                  <a:txBody>
                    <a:bodyPr/>
                    <a:lstStyle/>
                    <a:p>
                      <a:pPr algn="ctr"/>
                      <a:r>
                        <a:rPr lang="fr-FR" dirty="0"/>
                        <a:t>2 %</a:t>
                      </a:r>
                    </a:p>
                  </a:txBody>
                  <a:tcPr/>
                </a:tc>
                <a:tc>
                  <a:txBody>
                    <a:bodyPr/>
                    <a:lstStyle/>
                    <a:p>
                      <a:pPr algn="ctr"/>
                      <a:r>
                        <a:rPr lang="fr-FR" dirty="0"/>
                        <a:t>0 %</a:t>
                      </a:r>
                    </a:p>
                  </a:txBody>
                  <a:tcPr/>
                </a:tc>
                <a:extLst>
                  <a:ext uri="{0D108BD9-81ED-4DB2-BD59-A6C34878D82A}">
                    <a16:rowId xmlns="" xmlns:a16="http://schemas.microsoft.com/office/drawing/2014/main" val="4292834343"/>
                  </a:ext>
                </a:extLst>
              </a:tr>
              <a:tr h="370840">
                <a:tc>
                  <a:txBody>
                    <a:bodyPr/>
                    <a:lstStyle/>
                    <a:p>
                      <a:pPr algn="ctr"/>
                      <a:r>
                        <a:rPr lang="fr-FR" dirty="0"/>
                        <a:t>Cervical </a:t>
                      </a:r>
                    </a:p>
                  </a:txBody>
                  <a:tcPr/>
                </a:tc>
                <a:tc>
                  <a:txBody>
                    <a:bodyPr/>
                    <a:lstStyle/>
                    <a:p>
                      <a:pPr algn="ctr"/>
                      <a:r>
                        <a:rPr lang="fr-FR" dirty="0"/>
                        <a:t>8 %</a:t>
                      </a:r>
                    </a:p>
                  </a:txBody>
                  <a:tcPr/>
                </a:tc>
                <a:tc>
                  <a:txBody>
                    <a:bodyPr/>
                    <a:lstStyle/>
                    <a:p>
                      <a:pPr algn="ctr"/>
                      <a:r>
                        <a:rPr lang="fr-FR" dirty="0"/>
                        <a:t>3 %</a:t>
                      </a:r>
                    </a:p>
                  </a:txBody>
                  <a:tcPr/>
                </a:tc>
                <a:extLst>
                  <a:ext uri="{0D108BD9-81ED-4DB2-BD59-A6C34878D82A}">
                    <a16:rowId xmlns="" xmlns:a16="http://schemas.microsoft.com/office/drawing/2014/main" val="1518015306"/>
                  </a:ext>
                </a:extLst>
              </a:tr>
            </a:tbl>
          </a:graphicData>
        </a:graphic>
      </p:graphicFrame>
    </p:spTree>
    <p:extLst>
      <p:ext uri="{BB962C8B-B14F-4D97-AF65-F5344CB8AC3E}">
        <p14:creationId xmlns="" xmlns:p14="http://schemas.microsoft.com/office/powerpoint/2010/main" val="1069693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8" y="448056"/>
            <a:ext cx="10963320" cy="640080"/>
          </a:xfrm>
        </p:spPr>
        <p:txBody>
          <a:bodyPr>
            <a:normAutofit/>
          </a:bodyPr>
          <a:lstStyle/>
          <a:p>
            <a:r>
              <a:rPr lang="fr-FR" sz="2400" dirty="0">
                <a:latin typeface="Times New Roman" panose="02020603050405020304" pitchFamily="18" charset="0"/>
                <a:cs typeface="Times New Roman" panose="02020603050405020304" pitchFamily="18" charset="0"/>
              </a:rPr>
              <a:t>Place de l’extemporanée dans le golfe de Saint-Tropez </a:t>
            </a:r>
          </a:p>
        </p:txBody>
      </p:sp>
      <p:sp>
        <p:nvSpPr>
          <p:cNvPr id="3" name="Espace réservé du contenu 2"/>
          <p:cNvSpPr>
            <a:spLocks noGrp="1"/>
          </p:cNvSpPr>
          <p:nvPr>
            <p:ph idx="1"/>
          </p:nvPr>
        </p:nvSpPr>
        <p:spPr>
          <a:xfrm>
            <a:off x="539495" y="1435608"/>
            <a:ext cx="11087645" cy="5200084"/>
          </a:xfrm>
        </p:spPr>
        <p:txBody>
          <a:bodyPr>
            <a:normAutofit fontScale="32500" lnSpcReduction="20000"/>
          </a:bodyPr>
          <a:lstStyle/>
          <a:p>
            <a:pPr algn="just"/>
            <a:r>
              <a:rPr lang="fr-FR" sz="4800" dirty="0" smtClean="0">
                <a:latin typeface="Times New Roman" panose="02020603050405020304" pitchFamily="18" charset="0"/>
                <a:cs typeface="Times New Roman" panose="02020603050405020304" pitchFamily="18" charset="0"/>
              </a:rPr>
              <a:t>Récidive </a:t>
            </a:r>
            <a:r>
              <a:rPr lang="fr-FR" sz="4800" dirty="0">
                <a:latin typeface="Times New Roman" panose="02020603050405020304" pitchFamily="18" charset="0"/>
                <a:cs typeface="Times New Roman" panose="02020603050405020304" pitchFamily="18" charset="0"/>
              </a:rPr>
              <a:t>locale CBC, majoritairement en zones </a:t>
            </a:r>
            <a:r>
              <a:rPr lang="fr-FR" sz="4800" dirty="0" err="1">
                <a:latin typeface="Times New Roman" panose="02020603050405020304" pitchFamily="18" charset="0"/>
                <a:cs typeface="Times New Roman" panose="02020603050405020304" pitchFamily="18" charset="0"/>
              </a:rPr>
              <a:t>periorificielles</a:t>
            </a:r>
            <a:r>
              <a:rPr lang="fr-FR" sz="4800" dirty="0">
                <a:latin typeface="Times New Roman" panose="02020603050405020304" pitchFamily="18" charset="0"/>
                <a:cs typeface="Times New Roman" panose="02020603050405020304" pitchFamily="18" charset="0"/>
              </a:rPr>
              <a:t> = 4 %,  reprises par l’opérateur.</a:t>
            </a:r>
          </a:p>
          <a:p>
            <a:pPr algn="just"/>
            <a:r>
              <a:rPr lang="fr-FR" sz="4800" dirty="0">
                <a:latin typeface="Times New Roman" panose="02020603050405020304" pitchFamily="18" charset="0"/>
                <a:cs typeface="Times New Roman" panose="02020603050405020304" pitchFamily="18" charset="0"/>
              </a:rPr>
              <a:t>Récidive locale CEC= 5 % essentiellement en zones péri-orificielles, avec N+ 15% = reprise en CHR.</a:t>
            </a:r>
          </a:p>
          <a:p>
            <a:pPr algn="just">
              <a:buNone/>
            </a:pPr>
            <a:r>
              <a:rPr lang="fr-FR" sz="4400" dirty="0">
                <a:latin typeface="Times New Roman" panose="02020603050405020304" pitchFamily="18" charset="0"/>
                <a:cs typeface="Times New Roman" panose="02020603050405020304" pitchFamily="18" charset="0"/>
              </a:rPr>
              <a:t>Il nous a semblé que le taux de récidive locale pouvait être significativement diminué par l’examen extemporané (réalisé dans seulement 5 % des CEC et ceux avec extemporané ont eu moins de 5 % de récidives à 3 ans) MAIS notre éloignement du centre anapath (Fréjus) notamment en saison avril -septembre (45 km-3 heures…) font que l’extemporanée est difficile à organiser toute l’année pour pouvoir accéder au stade 2.</a:t>
            </a:r>
          </a:p>
          <a:p>
            <a:r>
              <a:rPr lang="fr-FR" sz="5600" u="sng" dirty="0">
                <a:latin typeface="Times New Roman" panose="02020603050405020304" pitchFamily="18" charset="0"/>
                <a:cs typeface="Times New Roman" panose="02020603050405020304" pitchFamily="18" charset="0"/>
              </a:rPr>
              <a:t>Projet ARS en cours avec l’hôpital de Gassin + développement du Slow </a:t>
            </a:r>
            <a:r>
              <a:rPr lang="fr-FR" sz="5600" u="sng" dirty="0" err="1">
                <a:latin typeface="Times New Roman" panose="02020603050405020304" pitchFamily="18" charset="0"/>
                <a:cs typeface="Times New Roman" panose="02020603050405020304" pitchFamily="18" charset="0"/>
              </a:rPr>
              <a:t>Mohs</a:t>
            </a:r>
            <a:r>
              <a:rPr lang="fr-FR" sz="5600" u="sng" dirty="0">
                <a:latin typeface="Times New Roman" panose="02020603050405020304" pitchFamily="18" charset="0"/>
                <a:cs typeface="Times New Roman" panose="02020603050405020304" pitchFamily="18" charset="0"/>
              </a:rPr>
              <a:t> en </a:t>
            </a:r>
            <a:r>
              <a:rPr lang="fr-FR" sz="5600" u="sng" dirty="0" smtClean="0">
                <a:latin typeface="Times New Roman" panose="02020603050405020304" pitchFamily="18" charset="0"/>
                <a:cs typeface="Times New Roman" panose="02020603050405020304" pitchFamily="18" charset="0"/>
              </a:rPr>
              <a:t>cours</a:t>
            </a:r>
            <a:r>
              <a:rPr lang="fr-FR" sz="5600" i="1" u="sng" dirty="0" smtClean="0">
                <a:latin typeface="Times New Roman" panose="02020603050405020304" pitchFamily="18" charset="0"/>
                <a:cs typeface="Times New Roman" panose="02020603050405020304" pitchFamily="18" charset="0"/>
              </a:rPr>
              <a:t>: </a:t>
            </a:r>
            <a:r>
              <a:rPr lang="fr-FR" sz="5600" i="1" u="sng" dirty="0">
                <a:latin typeface="Times New Roman" panose="02020603050405020304" pitchFamily="18" charset="0"/>
                <a:cs typeface="Times New Roman" panose="02020603050405020304" pitchFamily="18" charset="0"/>
              </a:rPr>
              <a:t>mise en place de la technique de Slow </a:t>
            </a:r>
            <a:r>
              <a:rPr lang="fr-FR" sz="5600" i="1" u="sng" dirty="0" err="1">
                <a:latin typeface="Times New Roman" panose="02020603050405020304" pitchFamily="18" charset="0"/>
                <a:cs typeface="Times New Roman" panose="02020603050405020304" pitchFamily="18" charset="0"/>
              </a:rPr>
              <a:t>Mohs</a:t>
            </a:r>
            <a:r>
              <a:rPr lang="fr-FR" sz="5600" i="1" u="sng" dirty="0">
                <a:latin typeface="Times New Roman" panose="02020603050405020304" pitchFamily="18" charset="0"/>
                <a:cs typeface="Times New Roman" panose="02020603050405020304" pitchFamily="18" charset="0"/>
              </a:rPr>
              <a:t> </a:t>
            </a:r>
            <a:r>
              <a:rPr lang="fr-FR" sz="5600" dirty="0">
                <a:latin typeface="Times New Roman" panose="02020603050405020304" pitchFamily="18" charset="0"/>
                <a:cs typeface="Times New Roman" panose="02020603050405020304" pitchFamily="18" charset="0"/>
              </a:rPr>
              <a:t>: </a:t>
            </a:r>
          </a:p>
          <a:p>
            <a:pPr lvl="1" algn="just"/>
            <a:r>
              <a:rPr lang="fr-FR" sz="4800" dirty="0">
                <a:latin typeface="Times New Roman" panose="02020603050405020304" pitchFamily="18" charset="0"/>
                <a:cs typeface="Times New Roman" panose="02020603050405020304" pitchFamily="18" charset="0"/>
              </a:rPr>
              <a:t>Exérèse de la lésion à J1 - Prise en charge urgente du prélèvement par le laboratoire de pathologie (coordination clinique ou cabinet bloc op - laboratoire) - Analyse et CR d’histopathologie à J2 (type histologique – marges) et reconstruction à J2.</a:t>
            </a:r>
          </a:p>
          <a:p>
            <a:pPr lvl="1" algn="just"/>
            <a:r>
              <a:rPr lang="fr-FR" sz="4400" dirty="0">
                <a:latin typeface="Times New Roman" panose="02020603050405020304" pitchFamily="18" charset="0"/>
                <a:cs typeface="Times New Roman" panose="02020603050405020304" pitchFamily="18" charset="0"/>
              </a:rPr>
              <a:t>* Référent Dr Ramla, Anatomo-Pathologiste </a:t>
            </a:r>
            <a:r>
              <a:rPr lang="fr-FR" sz="4400" dirty="0" err="1">
                <a:latin typeface="Times New Roman" panose="02020603050405020304" pitchFamily="18" charset="0"/>
                <a:cs typeface="Times New Roman" panose="02020603050405020304" pitchFamily="18" charset="0"/>
              </a:rPr>
              <a:t>Médipath</a:t>
            </a:r>
            <a:r>
              <a:rPr lang="fr-FR" sz="4400" dirty="0">
                <a:latin typeface="Times New Roman" panose="02020603050405020304" pitchFamily="18" charset="0"/>
                <a:cs typeface="Times New Roman" panose="02020603050405020304" pitchFamily="18" charset="0"/>
              </a:rPr>
              <a:t>, Fréjus.</a:t>
            </a:r>
          </a:p>
          <a:p>
            <a:endParaRPr lang="fr-FR" dirty="0">
              <a:latin typeface="Times New Roman" panose="02020603050405020304" pitchFamily="18" charset="0"/>
              <a:cs typeface="Times New Roman" panose="02020603050405020304" pitchFamily="18" charset="0"/>
            </a:endParaRPr>
          </a:p>
        </p:txBody>
      </p:sp>
      <p:pic>
        <p:nvPicPr>
          <p:cNvPr id="4" name="Image 3" descr="photo St-Tropez.jpg"/>
          <p:cNvPicPr>
            <a:picLocks noChangeAspect="1"/>
          </p:cNvPicPr>
          <p:nvPr/>
        </p:nvPicPr>
        <p:blipFill>
          <a:blip r:embed="rId2" cstate="print"/>
          <a:stretch>
            <a:fillRect/>
          </a:stretch>
        </p:blipFill>
        <p:spPr>
          <a:xfrm flipH="1">
            <a:off x="9295890" y="0"/>
            <a:ext cx="2571735" cy="1928801"/>
          </a:xfrm>
          <a:prstGeom prst="rect">
            <a:avLst/>
          </a:prstGeom>
        </p:spPr>
      </p:pic>
    </p:spTree>
    <p:extLst>
      <p:ext uri="{BB962C8B-B14F-4D97-AF65-F5344CB8AC3E}">
        <p14:creationId xmlns="" xmlns:p14="http://schemas.microsoft.com/office/powerpoint/2010/main" val="2274756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3516" y="408373"/>
            <a:ext cx="10343625" cy="690585"/>
          </a:xfrm>
        </p:spPr>
        <p:txBody>
          <a:bodyPr>
            <a:normAutofit/>
          </a:bodyPr>
          <a:lstStyle/>
          <a:p>
            <a:r>
              <a:rPr lang="fr-FR" dirty="0">
                <a:latin typeface="Times New Roman" panose="02020603050405020304" pitchFamily="18" charset="0"/>
                <a:cs typeface="Times New Roman" panose="02020603050405020304" pitchFamily="18" charset="0"/>
              </a:rPr>
              <a:t>Conclusion</a:t>
            </a:r>
          </a:p>
        </p:txBody>
      </p:sp>
      <p:sp>
        <p:nvSpPr>
          <p:cNvPr id="3" name="Espace réservé du contenu 2"/>
          <p:cNvSpPr>
            <a:spLocks noGrp="1"/>
          </p:cNvSpPr>
          <p:nvPr>
            <p:ph idx="1"/>
          </p:nvPr>
        </p:nvSpPr>
        <p:spPr>
          <a:xfrm>
            <a:off x="369116" y="1224793"/>
            <a:ext cx="11467750" cy="5300551"/>
          </a:xfrm>
        </p:spPr>
        <p:txBody>
          <a:bodyPr>
            <a:normAutofit fontScale="25000" lnSpcReduction="20000"/>
          </a:bodyPr>
          <a:lstStyle/>
          <a:p>
            <a:pPr marL="685800" indent="-685800">
              <a:lnSpc>
                <a:spcPct val="120000"/>
              </a:lnSpc>
              <a:buFont typeface="Wingdings" panose="05000000000000000000" pitchFamily="2" charset="2"/>
              <a:buChar char="Ø"/>
            </a:pPr>
            <a:r>
              <a:rPr lang="fr-FR" sz="5600" b="1" dirty="0">
                <a:latin typeface="Times New Roman" panose="02020603050405020304" pitchFamily="18" charset="0"/>
                <a:cs typeface="Times New Roman" panose="02020603050405020304" pitchFamily="18" charset="0"/>
              </a:rPr>
              <a:t>En France, lors d’une consultation de médecine générale, l’examen cutané est peu réalisé par manque de temps, manque de connaissances </a:t>
            </a:r>
            <a:r>
              <a:rPr lang="fr-FR" sz="5600" dirty="0">
                <a:latin typeface="Times New Roman" panose="02020603050405020304" pitchFamily="18" charset="0"/>
                <a:cs typeface="Times New Roman" panose="02020603050405020304" pitchFamily="18" charset="0"/>
              </a:rPr>
              <a:t>(Absence d’apprentissage de la </a:t>
            </a:r>
            <a:r>
              <a:rPr lang="fr-FR" sz="5600" dirty="0" err="1">
                <a:latin typeface="Times New Roman" panose="02020603050405020304" pitchFamily="18" charset="0"/>
                <a:cs typeface="Times New Roman" panose="02020603050405020304" pitchFamily="18" charset="0"/>
              </a:rPr>
              <a:t>Dermoscopie</a:t>
            </a:r>
            <a:r>
              <a:rPr lang="fr-FR" sz="5600" dirty="0">
                <a:latin typeface="Times New Roman" panose="02020603050405020304" pitchFamily="18" charset="0"/>
                <a:cs typeface="Times New Roman" panose="02020603050405020304" pitchFamily="18" charset="0"/>
              </a:rPr>
              <a:t> dans le cursus du médecin généraliste en France, à la différence de l'Australie)</a:t>
            </a:r>
          </a:p>
          <a:p>
            <a:pPr marL="685800" indent="-685800">
              <a:lnSpc>
                <a:spcPct val="120000"/>
              </a:lnSpc>
              <a:buFont typeface="Wingdings" panose="05000000000000000000" pitchFamily="2" charset="2"/>
              <a:buChar char="Ø"/>
            </a:pPr>
            <a:r>
              <a:rPr lang="fr-FR" sz="5600" b="1" dirty="0">
                <a:latin typeface="Times New Roman" panose="02020603050405020304" pitchFamily="18" charset="0"/>
                <a:cs typeface="Times New Roman" panose="02020603050405020304" pitchFamily="18" charset="0"/>
              </a:rPr>
              <a:t>Difficulté d’accès à la consultation dermatologique </a:t>
            </a:r>
            <a:r>
              <a:rPr lang="fr-FR" sz="5600" dirty="0">
                <a:latin typeface="Times New Roman" panose="02020603050405020304" pitchFamily="18" charset="0"/>
                <a:cs typeface="Times New Roman" panose="02020603050405020304" pitchFamily="18" charset="0"/>
              </a:rPr>
              <a:t>(patient en surnombre/nombre de dermatologues installés)</a:t>
            </a:r>
          </a:p>
          <a:p>
            <a:pPr>
              <a:lnSpc>
                <a:spcPct val="120000"/>
              </a:lnSpc>
            </a:pPr>
            <a:r>
              <a:rPr lang="fr-FR" sz="5600" b="1" i="1" u="sng" dirty="0">
                <a:latin typeface="Times New Roman" panose="02020603050405020304" pitchFamily="18" charset="0"/>
                <a:cs typeface="Times New Roman" panose="02020603050405020304" pitchFamily="18" charset="0"/>
              </a:rPr>
              <a:t>Recommandation HAS 2006 </a:t>
            </a:r>
            <a:r>
              <a:rPr lang="fr-FR" sz="5600" dirty="0">
                <a:latin typeface="Times New Roman" panose="02020603050405020304" pitchFamily="18" charset="0"/>
                <a:cs typeface="Times New Roman" panose="02020603050405020304" pitchFamily="18" charset="0"/>
              </a:rPr>
              <a:t>: </a:t>
            </a:r>
            <a:r>
              <a:rPr lang="fr-FR" sz="5600" b="1" dirty="0">
                <a:latin typeface="Times New Roman" panose="02020603050405020304" pitchFamily="18" charset="0"/>
                <a:cs typeface="Times New Roman" panose="02020603050405020304" pitchFamily="18" charset="0"/>
              </a:rPr>
              <a:t>favoriser l’implication du médecin généraliste dans le dépistage des carcinomes cutanés (et du mélanome) et favoriser la coordination des soins/ </a:t>
            </a:r>
            <a:r>
              <a:rPr lang="fr-FR" sz="5600" dirty="0">
                <a:latin typeface="Times New Roman" panose="02020603050405020304" pitchFamily="18" charset="0"/>
                <a:cs typeface="Times New Roman" panose="02020603050405020304" pitchFamily="18" charset="0"/>
              </a:rPr>
              <a:t>Pas de réel dépistage organisé en France</a:t>
            </a:r>
          </a:p>
          <a:p>
            <a:pPr marL="685800" indent="-685800">
              <a:lnSpc>
                <a:spcPct val="120000"/>
              </a:lnSpc>
              <a:buFont typeface="Wingdings" panose="05000000000000000000" pitchFamily="2" charset="2"/>
              <a:buChar char="Ø"/>
            </a:pPr>
            <a:r>
              <a:rPr lang="fr-FR" sz="5600" b="1" dirty="0">
                <a:latin typeface="Times New Roman" panose="02020603050405020304" pitchFamily="18" charset="0"/>
                <a:cs typeface="Times New Roman" panose="02020603050405020304" pitchFamily="18" charset="0"/>
              </a:rPr>
              <a:t>La prévention et le dépistage en soins primaires sont donc essentiels</a:t>
            </a:r>
            <a:r>
              <a:rPr lang="fr-FR" sz="5600" dirty="0">
                <a:latin typeface="Times New Roman" panose="02020603050405020304" pitchFamily="18" charset="0"/>
                <a:cs typeface="Times New Roman" panose="02020603050405020304" pitchFamily="18" charset="0"/>
              </a:rPr>
              <a:t>. </a:t>
            </a:r>
          </a:p>
          <a:p>
            <a:pPr marL="685800" indent="-685800">
              <a:lnSpc>
                <a:spcPct val="120000"/>
              </a:lnSpc>
              <a:buFont typeface="Wingdings" panose="05000000000000000000" pitchFamily="2" charset="2"/>
              <a:buChar char="Ø"/>
            </a:pPr>
            <a:r>
              <a:rPr lang="fr-FR" sz="5600" dirty="0">
                <a:latin typeface="Times New Roman" panose="02020603050405020304" pitchFamily="18" charset="0"/>
                <a:cs typeface="Times New Roman" panose="02020603050405020304" pitchFamily="18" charset="0"/>
              </a:rPr>
              <a:t>Le but de cette organisation est donc </a:t>
            </a:r>
            <a:r>
              <a:rPr lang="fr-FR" sz="5600" b="1" dirty="0">
                <a:latin typeface="Times New Roman" panose="02020603050405020304" pitchFamily="18" charset="0"/>
                <a:cs typeface="Times New Roman" panose="02020603050405020304" pitchFamily="18" charset="0"/>
              </a:rPr>
              <a:t>d’améliorer la prévention, le dépistage des patients à risques et leur prise en charge</a:t>
            </a:r>
            <a:r>
              <a:rPr lang="fr-FR" sz="5600" dirty="0">
                <a:latin typeface="Times New Roman" panose="02020603050405020304" pitchFamily="18" charset="0"/>
                <a:cs typeface="Times New Roman" panose="02020603050405020304" pitchFamily="18" charset="0"/>
              </a:rPr>
              <a:t> dans le golfe de St-Tropez grâce : À l’utilisation </a:t>
            </a:r>
            <a:r>
              <a:rPr lang="fr-FR" sz="5600" b="1" dirty="0">
                <a:latin typeface="Times New Roman" panose="02020603050405020304" pitchFamily="18" charset="0"/>
                <a:cs typeface="Times New Roman" panose="02020603050405020304" pitchFamily="18" charset="0"/>
              </a:rPr>
              <a:t>d’outils simples et faciles d’accès et de compréhension, à l’implication  multidisciplinaire </a:t>
            </a:r>
            <a:r>
              <a:rPr lang="fr-FR" sz="5600" dirty="0">
                <a:latin typeface="Times New Roman" panose="02020603050405020304" pitchFamily="18" charset="0"/>
                <a:cs typeface="Times New Roman" panose="02020603050405020304" pitchFamily="18" charset="0"/>
              </a:rPr>
              <a:t>(Médecins généralistes, un </a:t>
            </a:r>
            <a:r>
              <a:rPr lang="fr-FR" sz="5600" dirty="0" err="1">
                <a:latin typeface="Times New Roman" panose="02020603050405020304" pitchFamily="18" charset="0"/>
                <a:cs typeface="Times New Roman" panose="02020603050405020304" pitchFamily="18" charset="0"/>
              </a:rPr>
              <a:t>chir</a:t>
            </a:r>
            <a:r>
              <a:rPr lang="fr-FR" sz="5600" dirty="0">
                <a:latin typeface="Times New Roman" panose="02020603050405020304" pitchFamily="18" charset="0"/>
                <a:cs typeface="Times New Roman" panose="02020603050405020304" pitchFamily="18" charset="0"/>
              </a:rPr>
              <a:t> ORL référent, Dermatologues, Infirmiers, Pharmaciens), à l’a</a:t>
            </a:r>
            <a:r>
              <a:rPr lang="fr-FR" sz="5600" b="1" dirty="0">
                <a:latin typeface="Times New Roman" panose="02020603050405020304" pitchFamily="18" charset="0"/>
                <a:cs typeface="Times New Roman" panose="02020603050405020304" pitchFamily="18" charset="0"/>
              </a:rPr>
              <a:t>ssociation des compétences et interaction quasi-quotidienne avec CHU Nice/CHR Toulon pour cas  &gt; groupe 1 CEC et CBC &gt; 2 cm / importance de l’outil informatique (vidéo en direct intégrée à la </a:t>
            </a:r>
            <a:r>
              <a:rPr lang="fr-FR" sz="5600" b="1" dirty="0" err="1">
                <a:latin typeface="Times New Roman" panose="02020603050405020304" pitchFamily="18" charset="0"/>
                <a:cs typeface="Times New Roman" panose="02020603050405020304" pitchFamily="18" charset="0"/>
              </a:rPr>
              <a:t>cs</a:t>
            </a:r>
            <a:r>
              <a:rPr lang="fr-FR" sz="5600" b="1" dirty="0">
                <a:latin typeface="Times New Roman" panose="02020603050405020304" pitchFamily="18" charset="0"/>
                <a:cs typeface="Times New Roman" panose="02020603050405020304" pitchFamily="18" charset="0"/>
              </a:rPr>
              <a:t> du spécialiste ORL), et enfin actions de prévention et de dépistage menées </a:t>
            </a:r>
            <a:r>
              <a:rPr lang="fr-FR" sz="5600" b="1" u="sng" dirty="0">
                <a:latin typeface="Times New Roman" panose="02020603050405020304" pitchFamily="18" charset="0"/>
                <a:cs typeface="Times New Roman" panose="02020603050405020304" pitchFamily="18" charset="0"/>
              </a:rPr>
              <a:t>ponctuellement</a:t>
            </a:r>
            <a:r>
              <a:rPr lang="fr-FR" sz="5600" b="1" dirty="0">
                <a:latin typeface="Times New Roman" panose="02020603050405020304" pitchFamily="18" charset="0"/>
                <a:cs typeface="Times New Roman" panose="02020603050405020304" pitchFamily="18" charset="0"/>
              </a:rPr>
              <a:t>,</a:t>
            </a:r>
          </a:p>
          <a:p>
            <a:pPr marL="685800" indent="-685800">
              <a:lnSpc>
                <a:spcPct val="120000"/>
              </a:lnSpc>
              <a:buFont typeface="Wingdings" panose="05000000000000000000" pitchFamily="2" charset="2"/>
              <a:buChar char="Ø"/>
            </a:pPr>
            <a:r>
              <a:rPr lang="fr-FR" sz="5600" dirty="0">
                <a:latin typeface="Times New Roman" panose="02020603050405020304" pitchFamily="18" charset="0"/>
                <a:cs typeface="Times New Roman" panose="02020603050405020304" pitchFamily="18" charset="0"/>
              </a:rPr>
              <a:t>Modèle Australien+++</a:t>
            </a:r>
          </a:p>
          <a:p>
            <a:pPr marL="685800" indent="-685800">
              <a:lnSpc>
                <a:spcPct val="120000"/>
              </a:lnSpc>
              <a:buFont typeface="Wingdings" panose="05000000000000000000" pitchFamily="2" charset="2"/>
              <a:buChar char="Ø"/>
            </a:pPr>
            <a:r>
              <a:rPr lang="fr-FR" sz="5600" dirty="0">
                <a:latin typeface="Times New Roman" panose="02020603050405020304" pitchFamily="18" charset="0"/>
                <a:cs typeface="Times New Roman" panose="02020603050405020304" pitchFamily="18" charset="0"/>
              </a:rPr>
              <a:t>Accès au dermatologue doit être plus qu’optimisé par l’ARS,</a:t>
            </a:r>
          </a:p>
          <a:p>
            <a:pPr marL="685800" indent="-685800">
              <a:lnSpc>
                <a:spcPct val="120000"/>
              </a:lnSpc>
              <a:buFont typeface="Wingdings" panose="05000000000000000000" pitchFamily="2" charset="2"/>
              <a:buChar char="Ø"/>
            </a:pPr>
            <a:r>
              <a:rPr lang="fr-FR" sz="5600" dirty="0">
                <a:latin typeface="Times New Roman" panose="02020603050405020304" pitchFamily="18" charset="0"/>
                <a:cs typeface="Times New Roman" panose="02020603050405020304" pitchFamily="18" charset="0"/>
              </a:rPr>
              <a:t>Accès au chirurgien cervico-facial ou dermatologue </a:t>
            </a:r>
            <a:r>
              <a:rPr lang="fr-FR" sz="5600" dirty="0" err="1">
                <a:latin typeface="Times New Roman" panose="02020603050405020304" pitchFamily="18" charset="0"/>
                <a:cs typeface="Times New Roman" panose="02020603050405020304" pitchFamily="18" charset="0"/>
              </a:rPr>
              <a:t>chir</a:t>
            </a:r>
            <a:r>
              <a:rPr lang="fr-FR" sz="5600" dirty="0">
                <a:latin typeface="Times New Roman" panose="02020603050405020304" pitchFamily="18" charset="0"/>
                <a:cs typeface="Times New Roman" panose="02020603050405020304" pitchFamily="18" charset="0"/>
              </a:rPr>
              <a:t>. le plus tôt possible</a:t>
            </a:r>
            <a:r>
              <a:rPr lang="fr-FR" sz="5600" dirty="0">
                <a:cs typeface="Times New Roman" panose="02020603050405020304" pitchFamily="18" charset="0"/>
              </a:rPr>
              <a:t>.</a:t>
            </a: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7830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Times New Roman" panose="02020603050405020304" pitchFamily="18" charset="0"/>
                <a:cs typeface="Times New Roman" panose="02020603050405020304" pitchFamily="18" charset="0"/>
              </a:rPr>
              <a:t>Préambule</a:t>
            </a:r>
          </a:p>
        </p:txBody>
      </p:sp>
      <p:sp>
        <p:nvSpPr>
          <p:cNvPr id="3" name="Espace réservé du contenu 2"/>
          <p:cNvSpPr>
            <a:spLocks noGrp="1"/>
          </p:cNvSpPr>
          <p:nvPr>
            <p:ph idx="1"/>
          </p:nvPr>
        </p:nvSpPr>
        <p:spPr>
          <a:xfrm>
            <a:off x="601756" y="1364679"/>
            <a:ext cx="10988487" cy="4658616"/>
          </a:xfrm>
        </p:spPr>
        <p:txBody>
          <a:bodyPr>
            <a:noAutofit/>
          </a:bodyPr>
          <a:lstStyle/>
          <a:p>
            <a:pPr algn="just"/>
            <a:r>
              <a:rPr lang="fr-FR" sz="1600" dirty="0">
                <a:latin typeface="Times New Roman" panose="02020603050405020304" pitchFamily="18" charset="0"/>
                <a:cs typeface="Times New Roman" panose="02020603050405020304" pitchFamily="18" charset="0"/>
              </a:rPr>
              <a:t>Dans de nombreux pays où la population a la peau claire, l'incidence des cancers cutanés est en augmentation. Elle continuera d'augmenter, car les pays dont la population vieillit atteignent l'âge où les cancers cutanés non mélanome (CCNM) se manifestent. </a:t>
            </a:r>
          </a:p>
          <a:p>
            <a:pPr algn="just"/>
            <a:r>
              <a:rPr lang="fr-FR" sz="1600" dirty="0">
                <a:latin typeface="Times New Roman" panose="02020603050405020304" pitchFamily="18" charset="0"/>
                <a:cs typeface="Times New Roman" panose="02020603050405020304" pitchFamily="18" charset="0"/>
              </a:rPr>
              <a:t>Par conséquent, les coûts de santé, liés à la prise en charge des cancers cutanés, sont amenés à augmenter rapidement. Ils sont alimentés non seulement par le vieillissement démographique, mais aussi par l'inflation des prix de la santé, des services de santé et des nouvelles technologies plus coûteuses, et une fréquence plus élevée de services de santé par personne. </a:t>
            </a:r>
          </a:p>
          <a:p>
            <a:pPr algn="just"/>
            <a:r>
              <a:rPr lang="fr-FR" sz="1600" dirty="0">
                <a:latin typeface="Times New Roman" panose="02020603050405020304" pitchFamily="18" charset="0"/>
                <a:cs typeface="Times New Roman" panose="02020603050405020304" pitchFamily="18" charset="0"/>
                <a:hlinkClick r:id="rId3"/>
              </a:rPr>
              <a:t>https://www.e-cancer.fr/Professionnels-de-sante/Recommandations-et-outils-d-aide-a-la-pratique/Cancers-de-la-peau</a:t>
            </a:r>
            <a:endParaRPr lang="fr-FR" sz="1600" dirty="0">
              <a:latin typeface="Times New Roman" panose="02020603050405020304" pitchFamily="18" charset="0"/>
              <a:cs typeface="Times New Roman" panose="02020603050405020304" pitchFamily="18" charset="0"/>
            </a:endParaRPr>
          </a:p>
          <a:p>
            <a:pPr algn="just"/>
            <a:endParaRPr lang="fr-FR" sz="1600" dirty="0">
              <a:latin typeface="Times New Roman" panose="02020603050405020304" pitchFamily="18" charset="0"/>
              <a:cs typeface="Times New Roman" panose="02020603050405020304" pitchFamily="18" charset="0"/>
            </a:endParaRPr>
          </a:p>
          <a:p>
            <a:pPr algn="just"/>
            <a:r>
              <a:rPr lang="fr-FR" sz="1600" dirty="0">
                <a:latin typeface="Times New Roman" panose="02020603050405020304" pitchFamily="18" charset="0"/>
                <a:cs typeface="Times New Roman" panose="02020603050405020304" pitchFamily="18" charset="0"/>
              </a:rPr>
              <a:t>Enfin il nous a semblé intéressant de comparer la France et en particulier le sud-est, à l’Italie du sud et à l’Australie pour apporter les spécificités de ces territoires et en particulier du golfe de St-Tropez.</a:t>
            </a:r>
          </a:p>
        </p:txBody>
      </p:sp>
    </p:spTree>
    <p:extLst>
      <p:ext uri="{BB962C8B-B14F-4D97-AF65-F5344CB8AC3E}">
        <p14:creationId xmlns="" xmlns:p14="http://schemas.microsoft.com/office/powerpoint/2010/main" val="411711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latin typeface="Times New Roman" panose="02020603050405020304" pitchFamily="18" charset="0"/>
                <a:cs typeface="Times New Roman" panose="02020603050405020304" pitchFamily="18" charset="0"/>
              </a:rPr>
              <a:t>Incidence</a:t>
            </a:r>
          </a:p>
        </p:txBody>
      </p:sp>
      <p:sp>
        <p:nvSpPr>
          <p:cNvPr id="3" name="Espace réservé du contenu 2"/>
          <p:cNvSpPr>
            <a:spLocks noGrp="1"/>
          </p:cNvSpPr>
          <p:nvPr>
            <p:ph idx="1"/>
          </p:nvPr>
        </p:nvSpPr>
        <p:spPr>
          <a:xfrm>
            <a:off x="604007" y="1325461"/>
            <a:ext cx="11140580" cy="5559923"/>
          </a:xfrm>
        </p:spPr>
        <p:txBody>
          <a:bodyPr>
            <a:normAutofit fontScale="25000" lnSpcReduction="20000"/>
          </a:bodyPr>
          <a:lstStyle/>
          <a:p>
            <a:r>
              <a:rPr lang="fr-FR" sz="6400" dirty="0">
                <a:latin typeface="Times New Roman" panose="02020603050405020304" pitchFamily="18" charset="0"/>
                <a:cs typeface="Times New Roman" panose="02020603050405020304" pitchFamily="18" charset="0"/>
              </a:rPr>
              <a:t>Les carcinomes sont des cancers de la peau non mélaniques (NMSC), se développent à partir des kératinocytes, cellules qui constituent l’épiderme. </a:t>
            </a:r>
            <a:r>
              <a:rPr lang="fr-FR" sz="6400" b="1" dirty="0">
                <a:latin typeface="Times New Roman" panose="02020603050405020304" pitchFamily="18" charset="0"/>
                <a:cs typeface="Times New Roman" panose="02020603050405020304" pitchFamily="18" charset="0"/>
              </a:rPr>
              <a:t>Selon l’Institut National du Cancer,  le nombre de cancers cutanés a plus que triplé, depuis 1980 / </a:t>
            </a:r>
            <a:r>
              <a:rPr lang="fr-FR" sz="6400" b="1" u="sng" dirty="0">
                <a:latin typeface="Times New Roman" panose="02020603050405020304" pitchFamily="18" charset="0"/>
                <a:cs typeface="Times New Roman" panose="02020603050405020304" pitchFamily="18" charset="0"/>
              </a:rPr>
              <a:t>90% sont des carcinomes cutanés </a:t>
            </a:r>
            <a:r>
              <a:rPr lang="fr-FR" sz="6400" dirty="0">
                <a:latin typeface="Times New Roman" panose="02020603050405020304" pitchFamily="18" charset="0"/>
                <a:cs typeface="Times New Roman" panose="02020603050405020304" pitchFamily="18" charset="0"/>
              </a:rPr>
              <a:t>(le + fréquent des cancers de l’adulte).</a:t>
            </a:r>
          </a:p>
          <a:p>
            <a:r>
              <a:rPr lang="fr-FR" sz="6400" u="sng" dirty="0">
                <a:latin typeface="Times New Roman" panose="02020603050405020304" pitchFamily="18" charset="0"/>
                <a:cs typeface="Times New Roman" panose="02020603050405020304" pitchFamily="18" charset="0"/>
              </a:rPr>
              <a:t>Meta-analyse 1978-2012* </a:t>
            </a:r>
            <a:r>
              <a:rPr lang="fr-FR" sz="6400" dirty="0">
                <a:latin typeface="Times New Roman" panose="02020603050405020304" pitchFamily="18" charset="0"/>
                <a:cs typeface="Times New Roman" panose="02020603050405020304" pitchFamily="18" charset="0"/>
              </a:rPr>
              <a:t>: Les modèles d'analyse contenant le groupe d'âge, le sexe, l'année d'étude, la dose UV quotidienne moyenne et la variabilité quotidienne de la RUV** expliquent l'essentiel de la variabilité de l'incidence du NMSC : 82 % pour le carcinome basocellulaire (CBC) et 85 % pour le carcinome épidermoïde. (CEC). L'exclusion des études dans lesquelles l'imputation de données d'incidence par âge à partir de taux standardisés était nécessaire a amélioré l'ajustement du modèle à 85 % pour le CBC et à 88 % pour le CSC. </a:t>
            </a:r>
            <a:r>
              <a:rPr lang="fr-FR" sz="6400" u="sng" dirty="0">
                <a:latin typeface="Times New Roman" panose="02020603050405020304" pitchFamily="18" charset="0"/>
                <a:cs typeface="Times New Roman" panose="02020603050405020304" pitchFamily="18" charset="0"/>
              </a:rPr>
              <a:t>Des RUV quotidiens moyens plus élevés étaient associés à des taux d’incidence de NMSC plus élevés ; </a:t>
            </a:r>
          </a:p>
          <a:p>
            <a:r>
              <a:rPr lang="fr-FR" sz="6400" dirty="0">
                <a:latin typeface="Times New Roman" panose="02020603050405020304" pitchFamily="18" charset="0"/>
                <a:cs typeface="Times New Roman" panose="02020603050405020304" pitchFamily="18" charset="0"/>
              </a:rPr>
              <a:t>Les taux d'incidence du CBC (80%) et du CEC (20%) étaient plus élevés chez les personnes âgées de plus de 60 ans, mais l'augmentation avec l'âge était plus forte chez les personnes âgées de plus de 60 ans.</a:t>
            </a:r>
          </a:p>
          <a:p>
            <a:pPr algn="just"/>
            <a:r>
              <a:rPr lang="fr-FR" sz="3400" dirty="0"/>
              <a:t>*</a:t>
            </a:r>
            <a:r>
              <a:rPr lang="fr-FR" sz="4400" dirty="0">
                <a:latin typeface="Times New Roman" pitchFamily="18" charset="0"/>
                <a:cs typeface="Times New Roman" pitchFamily="18" charset="0"/>
              </a:rPr>
              <a:t>2014 Oct;150(10):1063-71. Jamadermatol.2014.762. </a:t>
            </a:r>
            <a:r>
              <a:rPr lang="fr-FR" sz="4400" b="1" dirty="0">
                <a:latin typeface="Times New Roman" pitchFamily="18" charset="0"/>
                <a:cs typeface="Times New Roman" pitchFamily="18" charset="0"/>
              </a:rPr>
              <a:t>Incidence of </a:t>
            </a:r>
            <a:r>
              <a:rPr lang="fr-FR" sz="4400" b="1" dirty="0" err="1">
                <a:latin typeface="Times New Roman" pitchFamily="18" charset="0"/>
                <a:cs typeface="Times New Roman" pitchFamily="18" charset="0"/>
              </a:rPr>
              <a:t>nonmelanoma</a:t>
            </a:r>
            <a:r>
              <a:rPr lang="fr-FR" sz="4400" b="1" dirty="0">
                <a:latin typeface="Times New Roman" pitchFamily="18" charset="0"/>
                <a:cs typeface="Times New Roman" pitchFamily="18" charset="0"/>
              </a:rPr>
              <a:t> skin cancer in relation to ambient UV radiation in white populations, 1978-2012: </a:t>
            </a:r>
            <a:r>
              <a:rPr lang="fr-FR" sz="4400" b="1" dirty="0" err="1">
                <a:latin typeface="Times New Roman" pitchFamily="18" charset="0"/>
                <a:cs typeface="Times New Roman" pitchFamily="18" charset="0"/>
              </a:rPr>
              <a:t>empirical</a:t>
            </a:r>
            <a:r>
              <a:rPr lang="fr-FR" sz="4400" b="1" dirty="0">
                <a:latin typeface="Times New Roman" pitchFamily="18" charset="0"/>
                <a:cs typeface="Times New Roman" pitchFamily="18" charset="0"/>
              </a:rPr>
              <a:t> </a:t>
            </a:r>
            <a:r>
              <a:rPr lang="fr-FR" sz="4400" b="1" dirty="0" err="1">
                <a:latin typeface="Times New Roman" pitchFamily="18" charset="0"/>
                <a:cs typeface="Times New Roman" pitchFamily="18" charset="0"/>
              </a:rPr>
              <a:t>relationships</a:t>
            </a:r>
            <a:r>
              <a:rPr lang="fr-FR" sz="4400" b="1" dirty="0">
                <a:latin typeface="Times New Roman" pitchFamily="18" charset="0"/>
                <a:cs typeface="Times New Roman" pitchFamily="18" charset="0"/>
              </a:rPr>
              <a:t>, </a:t>
            </a:r>
            <a:r>
              <a:rPr lang="fr-FR" sz="4400" dirty="0">
                <a:latin typeface="Times New Roman" pitchFamily="18" charset="0"/>
                <a:cs typeface="Times New Roman" pitchFamily="18" charset="0"/>
                <a:hlinkClick r:id="rId3"/>
              </a:rPr>
              <a:t>Fan Xiang</a:t>
            </a:r>
            <a:r>
              <a:rPr lang="fr-FR" sz="4400" baseline="30000" dirty="0">
                <a:latin typeface="Times New Roman" pitchFamily="18" charset="0"/>
                <a:cs typeface="Times New Roman" pitchFamily="18" charset="0"/>
              </a:rPr>
              <a:t> </a:t>
            </a:r>
            <a:r>
              <a:rPr lang="fr-FR" sz="4400" baseline="30000" dirty="0">
                <a:latin typeface="Times New Roman" pitchFamily="18" charset="0"/>
                <a:cs typeface="Times New Roman" pitchFamily="18" charset="0"/>
                <a:hlinkClick r:id="rId4" tooltip="National Centre for Epidemiology and Population Health, Australian National University, Canberra, Australia2Centre for Research Excellence in Sun and Health, Brisbane, Australia."/>
              </a:rPr>
              <a:t>1</a:t>
            </a:r>
            <a:r>
              <a:rPr lang="fr-FR" sz="4400" dirty="0">
                <a:latin typeface="Times New Roman" pitchFamily="18" charset="0"/>
                <a:cs typeface="Times New Roman" pitchFamily="18" charset="0"/>
              </a:rPr>
              <a:t>, </a:t>
            </a:r>
            <a:r>
              <a:rPr lang="fr-FR" sz="4400" dirty="0">
                <a:latin typeface="Times New Roman" pitchFamily="18" charset="0"/>
                <a:cs typeface="Times New Roman" pitchFamily="18" charset="0"/>
                <a:hlinkClick r:id="rId5"/>
              </a:rPr>
              <a:t>Robyn Lucas</a:t>
            </a:r>
            <a:r>
              <a:rPr lang="fr-FR" sz="4400" baseline="30000" dirty="0">
                <a:latin typeface="Times New Roman" pitchFamily="18" charset="0"/>
                <a:cs typeface="Times New Roman" pitchFamily="18" charset="0"/>
              </a:rPr>
              <a:t> </a:t>
            </a:r>
            <a:r>
              <a:rPr lang="fr-FR" sz="4400" baseline="30000" dirty="0">
                <a:latin typeface="Times New Roman" pitchFamily="18" charset="0"/>
                <a:cs typeface="Times New Roman" pitchFamily="18" charset="0"/>
                <a:hlinkClick r:id="rId4" tooltip="National Centre for Epidemiology and Population Health, Australian National University, Canberra, Australia3Telethon Institute for Child Health Research, University of Western Australia, Perth."/>
              </a:rPr>
              <a:t>2</a:t>
            </a:r>
            <a:r>
              <a:rPr lang="fr-FR" sz="4400" dirty="0">
                <a:latin typeface="Times New Roman" pitchFamily="18" charset="0"/>
                <a:cs typeface="Times New Roman" pitchFamily="18" charset="0"/>
              </a:rPr>
              <a:t>, </a:t>
            </a:r>
            <a:r>
              <a:rPr lang="fr-FR" sz="4400" dirty="0">
                <a:latin typeface="Times New Roman" pitchFamily="18" charset="0"/>
                <a:cs typeface="Times New Roman" pitchFamily="18" charset="0"/>
                <a:hlinkClick r:id="rId6"/>
              </a:rPr>
              <a:t>Simon Hales</a:t>
            </a:r>
            <a:r>
              <a:rPr lang="fr-FR" sz="4400" baseline="30000" dirty="0">
                <a:latin typeface="Times New Roman" pitchFamily="18" charset="0"/>
                <a:cs typeface="Times New Roman" pitchFamily="18" charset="0"/>
              </a:rPr>
              <a:t> </a:t>
            </a:r>
            <a:r>
              <a:rPr lang="fr-FR" sz="4400" baseline="30000" dirty="0">
                <a:latin typeface="Times New Roman" pitchFamily="18" charset="0"/>
                <a:cs typeface="Times New Roman" pitchFamily="18" charset="0"/>
                <a:hlinkClick r:id="rId4" tooltip="Department of Public Health, University of Otago, Wellington, New Zealand."/>
              </a:rPr>
              <a:t>3</a:t>
            </a:r>
            <a:r>
              <a:rPr lang="fr-FR" sz="4400" dirty="0">
                <a:latin typeface="Times New Roman" pitchFamily="18" charset="0"/>
                <a:cs typeface="Times New Roman" pitchFamily="18" charset="0"/>
              </a:rPr>
              <a:t>, </a:t>
            </a:r>
            <a:r>
              <a:rPr lang="fr-FR" sz="4400" dirty="0">
                <a:latin typeface="Times New Roman" pitchFamily="18" charset="0"/>
                <a:cs typeface="Times New Roman" pitchFamily="18" charset="0"/>
                <a:hlinkClick r:id="rId7"/>
              </a:rPr>
              <a:t>Rachel </a:t>
            </a:r>
            <a:r>
              <a:rPr lang="fr-FR" sz="4400" dirty="0" err="1">
                <a:latin typeface="Times New Roman" pitchFamily="18" charset="0"/>
                <a:cs typeface="Times New Roman" pitchFamily="18" charset="0"/>
                <a:hlinkClick r:id="rId7"/>
              </a:rPr>
              <a:t>Neale</a:t>
            </a:r>
            <a:r>
              <a:rPr lang="fr-FR" sz="4400" baseline="30000" dirty="0">
                <a:latin typeface="Times New Roman" pitchFamily="18" charset="0"/>
                <a:cs typeface="Times New Roman" pitchFamily="18" charset="0"/>
              </a:rPr>
              <a:t> </a:t>
            </a:r>
            <a:r>
              <a:rPr lang="fr-FR" sz="4400" baseline="30000" dirty="0">
                <a:latin typeface="Times New Roman" pitchFamily="18" charset="0"/>
                <a:cs typeface="Times New Roman" pitchFamily="18" charset="0"/>
                <a:hlinkClick r:id="rId4" tooltip="QIMR Berghofer Medical Research Institute, Brisbane, Australia."/>
              </a:rPr>
              <a:t>4</a:t>
            </a:r>
            <a:r>
              <a:rPr lang="fr-FR" sz="4400" baseline="30000" dirty="0" smtClean="0">
                <a:latin typeface="Times New Roman" pitchFamily="18" charset="0"/>
                <a:cs typeface="Times New Roman" pitchFamily="18" charset="0"/>
              </a:rPr>
              <a:t>,</a:t>
            </a: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AusD</a:t>
            </a: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Study</a:t>
            </a: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Investigator</a:t>
            </a:r>
            <a:r>
              <a:rPr lang="fr-FR" sz="4400" dirty="0" smtClean="0">
                <a:latin typeface="Times New Roman" pitchFamily="18" charset="0"/>
                <a:cs typeface="Times New Roman" pitchFamily="18" charset="0"/>
              </a:rPr>
              <a:t> Group.</a:t>
            </a:r>
            <a:endParaRPr lang="fr-FR" sz="4400" baseline="30000" dirty="0">
              <a:latin typeface="Times New Roman" pitchFamily="18" charset="0"/>
              <a:cs typeface="Times New Roman" pitchFamily="18" charset="0"/>
            </a:endParaRPr>
          </a:p>
          <a:p>
            <a:r>
              <a:rPr lang="en-US" sz="3400" b="1" dirty="0"/>
              <a:t>**</a:t>
            </a:r>
            <a:r>
              <a:rPr lang="en-US" sz="4400" b="1" dirty="0">
                <a:latin typeface="Times New Roman" pitchFamily="18" charset="0"/>
                <a:cs typeface="Times New Roman" pitchFamily="18" charset="0"/>
              </a:rPr>
              <a:t>Application patterns among participants randomized to daily sunscreen use in a skin cancer prevention trial </a:t>
            </a:r>
            <a:r>
              <a:rPr lang="en-US" sz="4400" dirty="0">
                <a:latin typeface="Times New Roman" pitchFamily="18" charset="0"/>
                <a:cs typeface="Times New Roman" pitchFamily="18" charset="0"/>
                <a:hlinkClick r:id="rId8"/>
              </a:rPr>
              <a:t>Rachel Neale</a:t>
            </a:r>
            <a:r>
              <a:rPr lang="en-US" sz="4400" baseline="30000" dirty="0">
                <a:latin typeface="Times New Roman" pitchFamily="18" charset="0"/>
                <a:cs typeface="Times New Roman" pitchFamily="18" charset="0"/>
              </a:rPr>
              <a:t> </a:t>
            </a:r>
            <a:r>
              <a:rPr lang="en-US" sz="4400" baseline="30000" dirty="0">
                <a:latin typeface="Times New Roman" pitchFamily="18" charset="0"/>
                <a:cs typeface="Times New Roman" pitchFamily="18" charset="0"/>
                <a:hlinkClick r:id="rId9" tooltip="Population and Clinical Sciences Division, Queensland Institute of Medical Research, Brisbane, Australia. rachelN@qimr.edu.au"/>
              </a:rPr>
              <a:t>1</a:t>
            </a:r>
            <a:r>
              <a:rPr lang="en-US" sz="4400" dirty="0">
                <a:latin typeface="Times New Roman" pitchFamily="18" charset="0"/>
                <a:cs typeface="Times New Roman" pitchFamily="18" charset="0"/>
              </a:rPr>
              <a:t>, </a:t>
            </a:r>
            <a:r>
              <a:rPr lang="en-US" sz="4400" dirty="0">
                <a:latin typeface="Times New Roman" pitchFamily="18" charset="0"/>
                <a:cs typeface="Times New Roman" pitchFamily="18" charset="0"/>
                <a:hlinkClick r:id="rId10"/>
              </a:rPr>
              <a:t>Gail Williams</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hlinkClick r:id="rId11"/>
              </a:rPr>
              <a:t>Adèle</a:t>
            </a:r>
            <a:r>
              <a:rPr lang="en-US" sz="4400">
                <a:latin typeface="Times New Roman" pitchFamily="18" charset="0"/>
                <a:cs typeface="Times New Roman" pitchFamily="18" charset="0"/>
                <a:hlinkClick r:id="rId11"/>
              </a:rPr>
              <a:t> </a:t>
            </a:r>
            <a:r>
              <a:rPr lang="en-US" sz="4400" smtClean="0">
                <a:latin typeface="Times New Roman" pitchFamily="18" charset="0"/>
                <a:cs typeface="Times New Roman" pitchFamily="18" charset="0"/>
                <a:hlinkClick r:id="rId11"/>
              </a:rPr>
              <a:t>Green</a:t>
            </a:r>
            <a:r>
              <a:rPr lang="en-US" sz="4400" smtClean="0">
                <a:latin typeface="Times New Roman" pitchFamily="18" charset="0"/>
                <a:cs typeface="Times New Roman" pitchFamily="18" charset="0"/>
              </a:rPr>
              <a:t>. </a:t>
            </a:r>
            <a:r>
              <a:rPr lang="fr-FR" sz="4400" smtClean="0">
                <a:latin typeface="Times New Roman" pitchFamily="18" charset="0"/>
                <a:cs typeface="Times New Roman" pitchFamily="18" charset="0"/>
              </a:rPr>
              <a:t>AusD</a:t>
            </a: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Study</a:t>
            </a:r>
            <a:r>
              <a:rPr lang="fr-FR" sz="4400" dirty="0" smtClean="0">
                <a:latin typeface="Times New Roman" pitchFamily="18" charset="0"/>
                <a:cs typeface="Times New Roman" pitchFamily="18" charset="0"/>
              </a:rPr>
              <a:t> </a:t>
            </a:r>
            <a:r>
              <a:rPr lang="fr-FR" sz="4400" dirty="0" err="1" smtClean="0">
                <a:latin typeface="Times New Roman" pitchFamily="18" charset="0"/>
                <a:cs typeface="Times New Roman" pitchFamily="18" charset="0"/>
              </a:rPr>
              <a:t>Investigator</a:t>
            </a:r>
            <a:r>
              <a:rPr lang="fr-FR" sz="4400" dirty="0" smtClean="0">
                <a:latin typeface="Times New Roman" pitchFamily="18" charset="0"/>
                <a:cs typeface="Times New Roman" pitchFamily="18" charset="0"/>
              </a:rPr>
              <a:t> Group.</a:t>
            </a:r>
            <a:endParaRPr lang="en-US" sz="4400" dirty="0">
              <a:latin typeface="Times New Roman" pitchFamily="18" charset="0"/>
              <a:cs typeface="Times New Roman" pitchFamily="18" charset="0"/>
            </a:endParaRPr>
          </a:p>
          <a:p>
            <a:endParaRPr lang="fr-FR" sz="3400" dirty="0"/>
          </a:p>
          <a:p>
            <a:endParaRPr lang="fr-FR" dirty="0"/>
          </a:p>
        </p:txBody>
      </p:sp>
    </p:spTree>
    <p:extLst>
      <p:ext uri="{BB962C8B-B14F-4D97-AF65-F5344CB8AC3E}">
        <p14:creationId xmlns="" xmlns:p14="http://schemas.microsoft.com/office/powerpoint/2010/main" val="311476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9173" y="373350"/>
            <a:ext cx="10964411" cy="1039427"/>
          </a:xfrm>
        </p:spPr>
        <p:txBody>
          <a:bodyPr>
            <a:normAutofit fontScale="90000"/>
          </a:bodyPr>
          <a:lstStyle/>
          <a:p>
            <a:r>
              <a:rPr lang="fr-FR" b="1" dirty="0"/>
              <a:t/>
            </a:r>
            <a:br>
              <a:rPr lang="fr-FR" b="1" dirty="0"/>
            </a:br>
            <a:r>
              <a:rPr lang="fr-FR" sz="2700" b="1" dirty="0">
                <a:latin typeface="Times New Roman" panose="02020603050405020304" pitchFamily="18" charset="0"/>
                <a:cs typeface="Times New Roman" panose="02020603050405020304" pitchFamily="18" charset="0"/>
              </a:rPr>
              <a:t>Epidémiologie des cancers cutanés non mélanomes : l’essentiel sur les carcinomes en France et en Australie. </a:t>
            </a:r>
            <a:br>
              <a:rPr lang="fr-FR" sz="2700" b="1" dirty="0">
                <a:latin typeface="Times New Roman" panose="02020603050405020304" pitchFamily="18" charset="0"/>
                <a:cs typeface="Times New Roman" panose="02020603050405020304" pitchFamily="18" charset="0"/>
              </a:rPr>
            </a:br>
            <a:endParaRPr lang="fr-FR" sz="27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539496" y="1435608"/>
            <a:ext cx="11054088" cy="3977640"/>
          </a:xfrm>
        </p:spPr>
        <p:txBody>
          <a:bodyPr>
            <a:noAutofit/>
          </a:bodyPr>
          <a:lstStyle/>
          <a:p>
            <a:r>
              <a:rPr lang="fr-FR" sz="1600" dirty="0">
                <a:latin typeface="Times New Roman" panose="02020603050405020304" pitchFamily="18" charset="0"/>
                <a:cs typeface="Times New Roman" panose="02020603050405020304" pitchFamily="18" charset="0"/>
              </a:rPr>
              <a:t>France / CEC en augmentation (20% du total des cancers de peau), incidence de l’ordre de 30/100.000 avec un âge moyen de découverte de 76 ans,</a:t>
            </a:r>
          </a:p>
          <a:p>
            <a:r>
              <a:rPr lang="fr-FR" sz="1600" dirty="0">
                <a:latin typeface="Times New Roman" panose="02020603050405020304" pitchFamily="18" charset="0"/>
                <a:cs typeface="Times New Roman" panose="02020603050405020304" pitchFamily="18" charset="0"/>
              </a:rPr>
              <a:t>CBC augmentent aussi (70% du total des cancers de peau), incidence de l’ordre de 70/100.000</a:t>
            </a:r>
          </a:p>
          <a:p>
            <a:r>
              <a:rPr lang="fr-FR" sz="1600" dirty="0">
                <a:latin typeface="Times New Roman" panose="02020603050405020304" pitchFamily="18" charset="0"/>
                <a:cs typeface="Times New Roman" panose="02020603050405020304" pitchFamily="18" charset="0"/>
              </a:rPr>
              <a:t>Environ  65000 nouveaux CCNM / an en France,</a:t>
            </a:r>
          </a:p>
          <a:p>
            <a:r>
              <a:rPr lang="fr-FR" sz="1600" u="sng" dirty="0">
                <a:latin typeface="Times New Roman" panose="02020603050405020304" pitchFamily="18" charset="0"/>
                <a:cs typeface="Times New Roman" panose="02020603050405020304" pitchFamily="18" charset="0"/>
              </a:rPr>
              <a:t>Selon Cancer </a:t>
            </a:r>
            <a:r>
              <a:rPr lang="fr-FR" sz="1600" u="sng" dirty="0" err="1">
                <a:latin typeface="Times New Roman" panose="02020603050405020304" pitchFamily="18" charset="0"/>
                <a:cs typeface="Times New Roman" panose="02020603050405020304" pitchFamily="18" charset="0"/>
              </a:rPr>
              <a:t>Australia</a:t>
            </a:r>
            <a:r>
              <a:rPr lang="fr-FR" sz="1600" u="sng" dirty="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agence gouvernementale nationale pour la prévention et la gestion du cancer) environ 80% de tous les cancers diagnostiqués en Australie chaque année sont des cancers de la peau. </a:t>
            </a:r>
            <a:r>
              <a:rPr lang="fr-FR" sz="1600" u="sng" dirty="0">
                <a:latin typeface="Times New Roman" panose="02020603050405020304" pitchFamily="18" charset="0"/>
                <a:cs typeface="Times New Roman" panose="02020603050405020304" pitchFamily="18" charset="0"/>
              </a:rPr>
              <a:t>L'Australie est le pays dans le monde avec la plus forte incidence du cancer cutané (2 personnes sur 3 en seront atteintes au cours de leur vie) de l’ordre de 250 /100.000</a:t>
            </a:r>
            <a:r>
              <a:rPr lang="fr-FR" sz="1600" dirty="0">
                <a:latin typeface="Times New Roman" panose="02020603050405020304" pitchFamily="18" charset="0"/>
                <a:cs typeface="Times New Roman" panose="02020603050405020304" pitchFamily="18" charset="0"/>
              </a:rPr>
              <a:t> et leur fréquence donne de réels problèmes de santé publique (coût direct 450 </a:t>
            </a:r>
            <a:r>
              <a:rPr lang="fr-FR" sz="1600" dirty="0" err="1">
                <a:latin typeface="Times New Roman" panose="02020603050405020304" pitchFamily="18" charset="0"/>
                <a:cs typeface="Times New Roman" panose="02020603050405020304" pitchFamily="18" charset="0"/>
              </a:rPr>
              <a:t>Meuros</a:t>
            </a:r>
            <a:r>
              <a:rPr lang="fr-FR" sz="1600" dirty="0">
                <a:latin typeface="Times New Roman" panose="02020603050405020304" pitchFamily="18" charset="0"/>
                <a:cs typeface="Times New Roman" panose="02020603050405020304" pitchFamily="18" charset="0"/>
              </a:rPr>
              <a:t>), avec une </a:t>
            </a:r>
            <a:r>
              <a:rPr lang="fr-FR" sz="1600" u="sng" dirty="0">
                <a:latin typeface="Times New Roman" panose="02020603050405020304" pitchFamily="18" charset="0"/>
                <a:cs typeface="Times New Roman" panose="02020603050405020304" pitchFamily="18" charset="0"/>
              </a:rPr>
              <a:t>prise en charge spécifique</a:t>
            </a:r>
            <a:r>
              <a:rPr lang="fr-FR" sz="1600" dirty="0">
                <a:latin typeface="Times New Roman" panose="02020603050405020304" pitchFamily="18" charset="0"/>
                <a:cs typeface="Times New Roman" panose="02020603050405020304" pitchFamily="18" charset="0"/>
              </a:rPr>
              <a:t>. La richesse des publications témoigne de cette incidence. </a:t>
            </a:r>
          </a:p>
          <a:p>
            <a:r>
              <a:rPr lang="fr-FR" sz="1600" dirty="0">
                <a:latin typeface="Times New Roman" panose="02020603050405020304" pitchFamily="18" charset="0"/>
                <a:cs typeface="Times New Roman" panose="02020603050405020304" pitchFamily="18" charset="0"/>
              </a:rPr>
              <a:t>Le carcinome basocellulaire est le cancer de la peau le plus fréquent en Australie, suivi du carcinome épidermoïde. Les campagnes de détection et de prévention, mises en place depuis plus de 40 ans, sont un modèle.</a:t>
            </a:r>
          </a:p>
        </p:txBody>
      </p:sp>
    </p:spTree>
    <p:extLst>
      <p:ext uri="{BB962C8B-B14F-4D97-AF65-F5344CB8AC3E}">
        <p14:creationId xmlns="" xmlns:p14="http://schemas.microsoft.com/office/powerpoint/2010/main" val="37785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496" y="448056"/>
            <a:ext cx="11087644" cy="1087130"/>
          </a:xfrm>
        </p:spPr>
        <p:txBody>
          <a:bodyPr>
            <a:normAutofit fontScale="90000"/>
          </a:bodyPr>
          <a:lstStyle/>
          <a:p>
            <a:r>
              <a:rPr lang="fr-FR" sz="1800" dirty="0">
                <a:latin typeface="Times New Roman" panose="02020603050405020304" pitchFamily="18" charset="0"/>
                <a:cs typeface="Times New Roman" panose="02020603050405020304" pitchFamily="18" charset="0"/>
              </a:rPr>
              <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
            </a:r>
            <a:br>
              <a:rPr lang="fr-FR" sz="1800" dirty="0">
                <a:latin typeface="Times New Roman" panose="02020603050405020304" pitchFamily="18" charset="0"/>
                <a:cs typeface="Times New Roman" panose="02020603050405020304" pitchFamily="18" charset="0"/>
              </a:rPr>
            </a:br>
            <a:r>
              <a:rPr lang="fr-FR" sz="2000" dirty="0">
                <a:latin typeface="Times New Roman" panose="02020603050405020304" pitchFamily="18" charset="0"/>
                <a:cs typeface="Times New Roman" panose="02020603050405020304" pitchFamily="18" charset="0"/>
              </a:rPr>
              <a:t>En France la prévention reste la meilleure stratégie contre le cancer de la peau, notamment en limitant l'exposition au soleil, en utilisant une protection solaire adéquate, en évitant les cabines de bronzage et en adoptant des comportements de protection de la peau dès le plus jeune âge.</a:t>
            </a:r>
            <a:br>
              <a:rPr lang="fr-FR" sz="2000" dirty="0">
                <a:latin typeface="Times New Roman" panose="02020603050405020304" pitchFamily="18" charset="0"/>
                <a:cs typeface="Times New Roman" panose="02020603050405020304" pitchFamily="18" charset="0"/>
              </a:rPr>
            </a:br>
            <a:endParaRPr lang="fr-FR" sz="20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539496" y="1435607"/>
            <a:ext cx="11087644" cy="5325919"/>
          </a:xfrm>
        </p:spPr>
        <p:txBody>
          <a:bodyPr>
            <a:noAutofit/>
          </a:bodyPr>
          <a:lstStyle/>
          <a:p>
            <a:pPr>
              <a:lnSpc>
                <a:spcPct val="100000"/>
              </a:lnSpc>
            </a:pPr>
            <a:r>
              <a:rPr lang="fr-FR" sz="1400" dirty="0">
                <a:latin typeface="Times New Roman" panose="02020603050405020304" pitchFamily="18" charset="0"/>
                <a:cs typeface="Times New Roman" panose="02020603050405020304" pitchFamily="18" charset="0"/>
              </a:rPr>
              <a:t>En France</a:t>
            </a:r>
            <a:r>
              <a:rPr lang="fr-FR" sz="1400" u="sng" dirty="0">
                <a:latin typeface="Times New Roman" panose="02020603050405020304" pitchFamily="18" charset="0"/>
                <a:cs typeface="Times New Roman" panose="02020603050405020304" pitchFamily="18" charset="0"/>
              </a:rPr>
              <a:t>, le dépistage</a:t>
            </a:r>
            <a:r>
              <a:rPr lang="fr-FR" sz="1400" dirty="0">
                <a:latin typeface="Times New Roman" panose="02020603050405020304" pitchFamily="18" charset="0"/>
                <a:cs typeface="Times New Roman" panose="02020603050405020304" pitchFamily="18" charset="0"/>
              </a:rPr>
              <a:t> des cancers de la peau basocellulaires et spinocellulaires  se fait principalement par le biais de consultations dermatologiques régulières et de campagnes de sensibilisation menées par les autorités de santé.</a:t>
            </a:r>
            <a:r>
              <a:rPr lang="fr-FR" sz="1600" dirty="0">
                <a:latin typeface="Times New Roman" panose="02020603050405020304" pitchFamily="18" charset="0"/>
                <a:cs typeface="Times New Roman" panose="02020603050405020304" pitchFamily="18" charset="0"/>
              </a:rPr>
              <a:t> </a:t>
            </a: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Sensibilisation du public,</a:t>
            </a: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Auto-examen,</a:t>
            </a:r>
            <a:endParaRPr lang="fr-FR" sz="1400" dirty="0">
              <a:latin typeface="Times New Roman" panose="02020603050405020304" pitchFamily="18" charset="0"/>
              <a:cs typeface="Times New Roman" panose="02020603050405020304" pitchFamily="18" charset="0"/>
            </a:endParaRP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Consultations dermatologiques :</a:t>
            </a:r>
            <a:r>
              <a:rPr lang="fr-FR" sz="1400" dirty="0">
                <a:latin typeface="Times New Roman" panose="02020603050405020304" pitchFamily="18" charset="0"/>
                <a:cs typeface="Times New Roman" panose="02020603050405020304" pitchFamily="18" charset="0"/>
              </a:rPr>
              <a:t> Les consultations régulières chez un dermatologue (1x/an)</a:t>
            </a:r>
          </a:p>
          <a:p>
            <a:pPr>
              <a:lnSpc>
                <a:spcPct val="100000"/>
              </a:lnSpc>
            </a:pPr>
            <a:r>
              <a:rPr lang="fr-FR" sz="1400" dirty="0">
                <a:latin typeface="Times New Roman" panose="02020603050405020304" pitchFamily="18" charset="0"/>
                <a:cs typeface="Times New Roman" panose="02020603050405020304" pitchFamily="18" charset="0"/>
              </a:rPr>
              <a:t>En particulier pour les personnes à risque accru de développer un cancer de la peau, des antécédents familiaux de cancer de la peau, une peau claire ou ayant été exposées au soleil. </a:t>
            </a: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Campagnes de dépistage :</a:t>
            </a:r>
            <a:r>
              <a:rPr lang="fr-FR" sz="1400" dirty="0">
                <a:latin typeface="Times New Roman" panose="02020603050405020304" pitchFamily="18" charset="0"/>
                <a:cs typeface="Times New Roman" panose="02020603050405020304" pitchFamily="18" charset="0"/>
              </a:rPr>
              <a:t> Dans certaines régions, </a:t>
            </a:r>
            <a:r>
              <a:rPr lang="fr-FR" sz="1400" u="sng" dirty="0">
                <a:latin typeface="Times New Roman" panose="02020603050405020304" pitchFamily="18" charset="0"/>
                <a:cs typeface="Times New Roman" panose="02020603050405020304" pitchFamily="18" charset="0"/>
              </a:rPr>
              <a:t>des campagnes de dépistage du cancer de la peau peuvent être organisées</a:t>
            </a:r>
            <a:r>
              <a:rPr lang="fr-FR" sz="1400" dirty="0">
                <a:latin typeface="Times New Roman" panose="02020603050405020304" pitchFamily="18" charset="0"/>
                <a:cs typeface="Times New Roman" panose="02020603050405020304" pitchFamily="18" charset="0"/>
              </a:rPr>
              <a:t>, offrant aux individus la possibilité de consulter gratuitement un dermatologue pour un examen de la peau et un dépistage des lésions suspectes.</a:t>
            </a: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Biopsie et diagnostic :</a:t>
            </a:r>
            <a:r>
              <a:rPr lang="fr-FR" sz="1400" dirty="0">
                <a:latin typeface="Times New Roman" panose="02020603050405020304" pitchFamily="18" charset="0"/>
                <a:cs typeface="Times New Roman" panose="02020603050405020304" pitchFamily="18" charset="0"/>
              </a:rPr>
              <a:t> Si une lésion cutanée est suspecte, le dermatologue peut décider de réaliser une biopsie pour confirmer le diagnostic. Les cancers de la peau </a:t>
            </a:r>
            <a:r>
              <a:rPr lang="fr-FR" sz="1400" dirty="0" err="1">
                <a:latin typeface="Times New Roman" panose="02020603050405020304" pitchFamily="18" charset="0"/>
                <a:cs typeface="Times New Roman" panose="02020603050405020304" pitchFamily="18" charset="0"/>
              </a:rPr>
              <a:t>basocellulaires</a:t>
            </a:r>
            <a:r>
              <a:rPr lang="fr-FR" sz="1400" dirty="0">
                <a:latin typeface="Times New Roman" panose="02020603050405020304" pitchFamily="18" charset="0"/>
                <a:cs typeface="Times New Roman" panose="02020603050405020304" pitchFamily="18" charset="0"/>
              </a:rPr>
              <a:t> et spinocellulaires sont généralement diagnostiqués à partir de cette biopsie.</a:t>
            </a:r>
          </a:p>
          <a:p>
            <a:pPr marL="285750" indent="-285750">
              <a:lnSpc>
                <a:spcPct val="100000"/>
              </a:lnSpc>
              <a:buFont typeface="Arial" panose="020B0604020202020204" pitchFamily="34" charset="0"/>
              <a:buChar char="•"/>
            </a:pPr>
            <a:r>
              <a:rPr lang="fr-FR" sz="1400" b="1" dirty="0">
                <a:latin typeface="Times New Roman" panose="02020603050405020304" pitchFamily="18" charset="0"/>
                <a:cs typeface="Times New Roman" panose="02020603050405020304" pitchFamily="18" charset="0"/>
              </a:rPr>
              <a:t>Traitement :</a:t>
            </a:r>
            <a:r>
              <a:rPr lang="fr-FR" sz="1400" dirty="0">
                <a:latin typeface="Times New Roman" panose="02020603050405020304" pitchFamily="18" charset="0"/>
                <a:cs typeface="Times New Roman" panose="02020603050405020304" pitchFamily="18" charset="0"/>
              </a:rPr>
              <a:t> Une fois le diagnostic confirmé, le traitement approprié est déterminé en fonction du type et de l'étendue du cancer. Les options de traitement peuvent inclure la chirurgie, la radiothérapie, la chimiothérapie topique ou d'autres thérapies ciblées.</a:t>
            </a:r>
          </a:p>
          <a:p>
            <a:pPr>
              <a:lnSpc>
                <a:spcPct val="100000"/>
              </a:lnSpc>
            </a:pPr>
            <a:r>
              <a:rPr lang="fr-FR" sz="1000" dirty="0">
                <a:latin typeface="Times New Roman" panose="02020603050405020304" pitchFamily="18" charset="0"/>
                <a:cs typeface="Times New Roman" panose="02020603050405020304" pitchFamily="18" charset="0"/>
                <a:hlinkClick r:id="rId3"/>
              </a:rPr>
              <a:t>https://www.e-cancer.fr/content/download/438617/6628386/file/Infographie.pdf /</a:t>
            </a:r>
            <a:r>
              <a:rPr lang="fr-FR" sz="1000" dirty="0">
                <a:latin typeface="Times New Roman" panose="02020603050405020304" pitchFamily="18" charset="0"/>
                <a:cs typeface="Times New Roman" panose="02020603050405020304" pitchFamily="18" charset="0"/>
              </a:rPr>
              <a:t>  https://www.e-cancer.fr/content/download/98703/1075950/file/Reco-Messages-cles-BonUsageProduitSolaires_2.pdf</a:t>
            </a:r>
            <a:br>
              <a:rPr lang="fr-FR" sz="1000" dirty="0">
                <a:latin typeface="Times New Roman" panose="02020603050405020304" pitchFamily="18" charset="0"/>
                <a:cs typeface="Times New Roman" panose="02020603050405020304" pitchFamily="18" charset="0"/>
              </a:rPr>
            </a:br>
            <a:endParaRPr lang="fr-FR" sz="1000" dirty="0">
              <a:latin typeface="Times New Roman" panose="02020603050405020304" pitchFamily="18" charset="0"/>
              <a:cs typeface="Times New Roman" panose="02020603050405020304" pitchFamily="18" charset="0"/>
            </a:endParaRPr>
          </a:p>
          <a:p>
            <a:endParaRPr lang="fr-FR" sz="1400" dirty="0">
              <a:latin typeface="Times New Roman" panose="02020603050405020304" pitchFamily="18" charset="0"/>
              <a:cs typeface="Times New Roman" panose="02020603050405020304" pitchFamily="18" charset="0"/>
            </a:endParaRPr>
          </a:p>
        </p:txBody>
      </p:sp>
      <p:pic>
        <p:nvPicPr>
          <p:cNvPr id="4" name="Image 3" descr="affiche de prévention cancers de peau.jpg"/>
          <p:cNvPicPr>
            <a:picLocks noChangeAspect="1"/>
          </p:cNvPicPr>
          <p:nvPr/>
        </p:nvPicPr>
        <p:blipFill>
          <a:blip r:embed="rId4" cstate="print"/>
          <a:stretch>
            <a:fillRect/>
          </a:stretch>
        </p:blipFill>
        <p:spPr>
          <a:xfrm>
            <a:off x="9204960" y="1785925"/>
            <a:ext cx="1851730" cy="2468973"/>
          </a:xfrm>
          <a:prstGeom prst="rect">
            <a:avLst/>
          </a:prstGeom>
        </p:spPr>
      </p:pic>
    </p:spTree>
    <p:extLst>
      <p:ext uri="{BB962C8B-B14F-4D97-AF65-F5344CB8AC3E}">
        <p14:creationId xmlns="" xmlns:p14="http://schemas.microsoft.com/office/powerpoint/2010/main" val="3768247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8" y="167780"/>
            <a:ext cx="11080766" cy="920356"/>
          </a:xfrm>
        </p:spPr>
        <p:txBody>
          <a:bodyPr>
            <a:noAutofit/>
          </a:bodyPr>
          <a:lstStyle/>
          <a:p>
            <a:r>
              <a:rPr lang="fr-FR" sz="1800" dirty="0">
                <a:latin typeface="Times New Roman" panose="02020603050405020304" pitchFamily="18" charset="0"/>
                <a:cs typeface="Times New Roman" panose="02020603050405020304" pitchFamily="18" charset="0"/>
              </a:rPr>
              <a:t>En Australie le dépistage des cancers de la peau basocellulaires et spinocellulaires est une composante essentielle de santé publique en raison du fort taux d'incidence de ces cancers dans le pays, principalement attribuable à l'exposition au soleil. </a:t>
            </a:r>
          </a:p>
        </p:txBody>
      </p:sp>
      <p:sp>
        <p:nvSpPr>
          <p:cNvPr id="3" name="Espace réservé du contenu 2"/>
          <p:cNvSpPr>
            <a:spLocks noGrp="1"/>
          </p:cNvSpPr>
          <p:nvPr>
            <p:ph idx="1"/>
          </p:nvPr>
        </p:nvSpPr>
        <p:spPr>
          <a:xfrm>
            <a:off x="539496" y="1224793"/>
            <a:ext cx="11062478" cy="5771625"/>
          </a:xfrm>
        </p:spPr>
        <p:txBody>
          <a:bodyPr>
            <a:noAutofit/>
          </a:bodyPr>
          <a:lstStyle/>
          <a:p>
            <a:r>
              <a:rPr lang="fr-FR" sz="1400" u="sng" dirty="0">
                <a:latin typeface="Times New Roman" panose="02020603050405020304" pitchFamily="18" charset="0"/>
                <a:cs typeface="Times New Roman" panose="02020603050405020304" pitchFamily="18" charset="0"/>
              </a:rPr>
              <a:t>Sensibilisation et éducation </a:t>
            </a:r>
            <a:r>
              <a:rPr lang="fr-FR" sz="1400" dirty="0">
                <a:latin typeface="Times New Roman" panose="02020603050405020304" pitchFamily="18" charset="0"/>
                <a:cs typeface="Times New Roman" panose="02020603050405020304" pitchFamily="18" charset="0"/>
              </a:rPr>
              <a:t>: L'Australie mène des campagnes de sensibilisation à grande échelle pour informer le public sur les risques associés à l'exposition au soleil et les encourager des comportements de protection solaire*, tels que le port de chapeaux, de vêtements à manches longues, et l'utilisation de crème solaire indice 100 voire 200.</a:t>
            </a:r>
            <a:r>
              <a:rPr lang="en-US" sz="1600" dirty="0"/>
              <a:t> </a:t>
            </a:r>
            <a:r>
              <a:rPr lang="en-US" sz="1000" dirty="0">
                <a:latin typeface="Times New Roman" panose="02020603050405020304" pitchFamily="18" charset="0"/>
                <a:cs typeface="Times New Roman" panose="02020603050405020304" pitchFamily="18" charset="0"/>
              </a:rPr>
              <a:t>* 2002 Oct;138(10):1319-25.</a:t>
            </a:r>
            <a:r>
              <a:rPr lang="en-US" sz="1000" b="1" dirty="0">
                <a:latin typeface="Times New Roman" panose="02020603050405020304" pitchFamily="18" charset="0"/>
                <a:cs typeface="Times New Roman" panose="02020603050405020304" pitchFamily="18" charset="0"/>
              </a:rPr>
              <a:t>Application patterns among participants randomized to daily sunscreen use in a skin cancer prevention trial </a:t>
            </a:r>
            <a:r>
              <a:rPr lang="en-US" sz="1000" dirty="0">
                <a:latin typeface="Times New Roman" panose="02020603050405020304" pitchFamily="18" charset="0"/>
                <a:cs typeface="Times New Roman" panose="02020603050405020304" pitchFamily="18" charset="0"/>
                <a:hlinkClick r:id="rId3"/>
              </a:rPr>
              <a:t>Rachel Neale</a:t>
            </a:r>
            <a:r>
              <a:rPr lang="en-US" sz="1000" baseline="30000" dirty="0">
                <a:latin typeface="Times New Roman" panose="02020603050405020304" pitchFamily="18" charset="0"/>
                <a:cs typeface="Times New Roman" panose="02020603050405020304" pitchFamily="18" charset="0"/>
              </a:rPr>
              <a:t> </a:t>
            </a:r>
            <a:r>
              <a:rPr lang="en-US" sz="1000" baseline="30000" dirty="0">
                <a:latin typeface="Times New Roman" panose="02020603050405020304" pitchFamily="18" charset="0"/>
                <a:cs typeface="Times New Roman" panose="02020603050405020304" pitchFamily="18" charset="0"/>
                <a:hlinkClick r:id="rId4" tooltip="Population and Clinical Sciences Division, Queensland Institute of Medical Research, Brisbane, Australia. rachelN@qimr.edu.au"/>
              </a:rPr>
              <a:t>1</a:t>
            </a:r>
            <a:r>
              <a:rPr lang="en-US"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hlinkClick r:id="rId5"/>
              </a:rPr>
              <a:t>Gail Williams</a:t>
            </a:r>
            <a:r>
              <a:rPr lang="en-US"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hlinkClick r:id="rId6"/>
              </a:rPr>
              <a:t>Adèle Green</a:t>
            </a:r>
            <a:r>
              <a:rPr lang="en-US" sz="1000" dirty="0">
                <a:latin typeface="Times New Roman" panose="02020603050405020304" pitchFamily="18" charset="0"/>
                <a:cs typeface="Times New Roman" panose="02020603050405020304" pitchFamily="18" charset="0"/>
              </a:rPr>
              <a:t>.</a:t>
            </a:r>
          </a:p>
          <a:p>
            <a:pPr>
              <a:lnSpc>
                <a:spcPct val="100000"/>
              </a:lnSpc>
            </a:pPr>
            <a:r>
              <a:rPr lang="fr-FR" sz="1400" u="sng" dirty="0">
                <a:latin typeface="Times New Roman" panose="02020603050405020304" pitchFamily="18" charset="0"/>
                <a:cs typeface="Times New Roman" panose="02020603050405020304" pitchFamily="18" charset="0"/>
              </a:rPr>
              <a:t>Auto-examen systématique et programme national de dépistage du cancer de la peau </a:t>
            </a:r>
            <a:r>
              <a:rPr lang="fr-FR" sz="1400" dirty="0">
                <a:latin typeface="Times New Roman" panose="02020603050405020304" pitchFamily="18" charset="0"/>
                <a:cs typeface="Times New Roman" panose="02020603050405020304" pitchFamily="18" charset="0"/>
              </a:rPr>
              <a:t>: L'Australie dispose d'un programme national,</a:t>
            </a:r>
          </a:p>
          <a:p>
            <a:pPr>
              <a:lnSpc>
                <a:spcPct val="100000"/>
              </a:lnSpc>
            </a:pPr>
            <a:r>
              <a:rPr lang="fr-FR" sz="1400" u="sng" dirty="0">
                <a:latin typeface="Times New Roman" panose="02020603050405020304" pitchFamily="18" charset="0"/>
                <a:cs typeface="Times New Roman" panose="02020603050405020304" pitchFamily="18" charset="0"/>
              </a:rPr>
              <a:t>Consultations gratuites avec des dermatologues ou des médecins formés à l'examen de la peau.</a:t>
            </a:r>
            <a:r>
              <a:rPr lang="fr-FR" sz="1400" dirty="0">
                <a:latin typeface="Times New Roman" panose="02020603050405020304" pitchFamily="18" charset="0"/>
                <a:cs typeface="Times New Roman" panose="02020603050405020304" pitchFamily="18" charset="0"/>
              </a:rPr>
              <a:t> </a:t>
            </a:r>
          </a:p>
          <a:p>
            <a:pPr>
              <a:lnSpc>
                <a:spcPct val="100000"/>
              </a:lnSpc>
            </a:pPr>
            <a:r>
              <a:rPr lang="fr-FR" sz="1400" u="sng" dirty="0">
                <a:latin typeface="Times New Roman" panose="02020603050405020304" pitchFamily="18" charset="0"/>
                <a:cs typeface="Times New Roman" panose="02020603050405020304" pitchFamily="18" charset="0"/>
              </a:rPr>
              <a:t>Cliniques de dépistage</a:t>
            </a:r>
            <a:r>
              <a:rPr lang="fr-FR" sz="1400" dirty="0">
                <a:latin typeface="Times New Roman" panose="02020603050405020304" pitchFamily="18" charset="0"/>
                <a:cs typeface="Times New Roman" panose="02020603050405020304" pitchFamily="18" charset="0"/>
              </a:rPr>
              <a:t> du cancer de la peau,</a:t>
            </a:r>
          </a:p>
          <a:p>
            <a:pPr>
              <a:lnSpc>
                <a:spcPct val="100000"/>
              </a:lnSpc>
            </a:pPr>
            <a:r>
              <a:rPr lang="fr-FR" sz="1400" u="sng" dirty="0">
                <a:latin typeface="Times New Roman" panose="02020603050405020304" pitchFamily="18" charset="0"/>
                <a:cs typeface="Times New Roman" panose="02020603050405020304" pitchFamily="18" charset="0"/>
              </a:rPr>
              <a:t>Technologies de dépistage avancées </a:t>
            </a:r>
            <a:r>
              <a:rPr lang="fr-FR" sz="1400" dirty="0">
                <a:latin typeface="Times New Roman" panose="02020603050405020304" pitchFamily="18" charset="0"/>
                <a:cs typeface="Times New Roman" panose="02020603050405020304" pitchFamily="18" charset="0"/>
              </a:rPr>
              <a:t>: En plus des examens visuels, des technologies de dépistage avancées telles que la </a:t>
            </a:r>
            <a:r>
              <a:rPr lang="fr-FR" sz="1400" dirty="0" err="1">
                <a:latin typeface="Times New Roman" panose="02020603050405020304" pitchFamily="18" charset="0"/>
                <a:cs typeface="Times New Roman" panose="02020603050405020304" pitchFamily="18" charset="0"/>
              </a:rPr>
              <a:t>dermatoscopie</a:t>
            </a:r>
            <a:r>
              <a:rPr lang="fr-FR" sz="1400" dirty="0">
                <a:latin typeface="Times New Roman" panose="02020603050405020304" pitchFamily="18" charset="0"/>
                <a:cs typeface="Times New Roman" panose="02020603050405020304" pitchFamily="18" charset="0"/>
              </a:rPr>
              <a:t> numérique peuvent être utilisées pour examiner de près les lésions cutanées et identifier les signes précoces de cancers de la peau.</a:t>
            </a:r>
          </a:p>
          <a:p>
            <a:pPr>
              <a:lnSpc>
                <a:spcPct val="100000"/>
              </a:lnSpc>
            </a:pPr>
            <a:r>
              <a:rPr lang="fr-FR" sz="1400" u="sng" dirty="0">
                <a:latin typeface="Times New Roman" panose="02020603050405020304" pitchFamily="18" charset="0"/>
                <a:cs typeface="Times New Roman" panose="02020603050405020304" pitchFamily="18" charset="0"/>
              </a:rPr>
              <a:t>Suivi et traitement </a:t>
            </a:r>
            <a:r>
              <a:rPr lang="fr-FR" sz="1400" dirty="0">
                <a:latin typeface="Times New Roman" panose="02020603050405020304" pitchFamily="18" charset="0"/>
                <a:cs typeface="Times New Roman" panose="02020603050405020304" pitchFamily="18" charset="0"/>
              </a:rPr>
              <a:t>: En cas de détection précoce de cancers de la peau basocellulaires ou spinocellulaires, les patients sont dirigés vers des spécialistes pour un suivi et un traitement appropriés.</a:t>
            </a:r>
          </a:p>
          <a:p>
            <a:r>
              <a:rPr lang="fr-FR" sz="1400" dirty="0">
                <a:latin typeface="Times New Roman" panose="02020603050405020304" pitchFamily="18" charset="0"/>
                <a:cs typeface="Times New Roman" panose="02020603050405020304" pitchFamily="18" charset="0"/>
              </a:rPr>
              <a:t>En résumé, le dépistage des cancers de la peau basocellulaires et spinocellulaires en Australie repose sur une combinaison d'initiatives de sensibilisation, d'auto-examen, de programmes de dépistage nationaux, de cliniques spécialisées et de technologies de dépistage avancées, visant à détecter précocement ces cancers et à réduire leur impact sur la population.</a:t>
            </a:r>
            <a:r>
              <a:rPr lang="en-US" dirty="0"/>
              <a:t> </a:t>
            </a:r>
            <a:endParaRPr lang="fr-FR" sz="1400" dirty="0">
              <a:latin typeface="Times New Roman" panose="02020603050405020304" pitchFamily="18" charset="0"/>
              <a:cs typeface="Times New Roman" panose="02020603050405020304" pitchFamily="18" charset="0"/>
            </a:endParaRPr>
          </a:p>
          <a:p>
            <a:endParaRPr lang="fr-FR" sz="1400" dirty="0"/>
          </a:p>
        </p:txBody>
      </p:sp>
      <p:pic>
        <p:nvPicPr>
          <p:cNvPr id="4" name="Image 3" descr="opéra Sydney.JPG"/>
          <p:cNvPicPr>
            <a:picLocks noChangeAspect="1"/>
          </p:cNvPicPr>
          <p:nvPr/>
        </p:nvPicPr>
        <p:blipFill>
          <a:blip r:embed="rId7" cstate="print"/>
          <a:stretch>
            <a:fillRect/>
          </a:stretch>
        </p:blipFill>
        <p:spPr>
          <a:xfrm flipH="1">
            <a:off x="10091956" y="2250351"/>
            <a:ext cx="1510018" cy="2013356"/>
          </a:xfrm>
          <a:prstGeom prst="rect">
            <a:avLst/>
          </a:prstGeom>
        </p:spPr>
      </p:pic>
    </p:spTree>
    <p:extLst>
      <p:ext uri="{BB962C8B-B14F-4D97-AF65-F5344CB8AC3E}">
        <p14:creationId xmlns="" xmlns:p14="http://schemas.microsoft.com/office/powerpoint/2010/main" val="1232256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a:latin typeface="Times New Roman" panose="02020603050405020304" pitchFamily="18" charset="0"/>
                <a:cs typeface="Times New Roman" panose="02020603050405020304" pitchFamily="18" charset="0"/>
              </a:rPr>
              <a:t>Spécificités du territoire du golfe de Saint-Tropez</a:t>
            </a:r>
          </a:p>
        </p:txBody>
      </p:sp>
      <p:sp>
        <p:nvSpPr>
          <p:cNvPr id="3" name="Espace réservé du contenu 2"/>
          <p:cNvSpPr>
            <a:spLocks noGrp="1"/>
          </p:cNvSpPr>
          <p:nvPr>
            <p:ph idx="1"/>
          </p:nvPr>
        </p:nvSpPr>
        <p:spPr>
          <a:xfrm>
            <a:off x="539496" y="1435607"/>
            <a:ext cx="11045700" cy="5158139"/>
          </a:xfrm>
        </p:spPr>
        <p:txBody>
          <a:bodyPr>
            <a:normAutofit fontScale="55000" lnSpcReduction="20000"/>
          </a:bodyPr>
          <a:lstStyle/>
          <a:p>
            <a:r>
              <a:rPr lang="fr-FR" sz="2500" b="1" dirty="0">
                <a:latin typeface="Times New Roman" panose="02020603050405020304" pitchFamily="18" charset="0"/>
                <a:cs typeface="Times New Roman" panose="02020603050405020304" pitchFamily="18" charset="0"/>
              </a:rPr>
              <a:t>Maison de Santé Pluridisciplinaire à Saint Tropez (2021)</a:t>
            </a:r>
          </a:p>
          <a:p>
            <a:r>
              <a:rPr lang="fr-FR" sz="2500" dirty="0">
                <a:latin typeface="Times New Roman" panose="02020603050405020304" pitchFamily="18" charset="0"/>
                <a:cs typeface="Times New Roman" panose="02020603050405020304" pitchFamily="18" charset="0"/>
              </a:rPr>
              <a:t>Le golfe de Saint Tropez regroupe </a:t>
            </a:r>
            <a:r>
              <a:rPr lang="fr-FR" sz="2500" b="1" dirty="0">
                <a:latin typeface="Times New Roman" panose="02020603050405020304" pitchFamily="18" charset="0"/>
                <a:cs typeface="Times New Roman" panose="02020603050405020304" pitchFamily="18" charset="0"/>
              </a:rPr>
              <a:t>58 000 habitants hors saison</a:t>
            </a:r>
            <a:r>
              <a:rPr lang="fr-FR" sz="2500" dirty="0">
                <a:latin typeface="Times New Roman" panose="02020603050405020304" pitchFamily="18" charset="0"/>
                <a:cs typeface="Times New Roman" panose="02020603050405020304" pitchFamily="18" charset="0"/>
              </a:rPr>
              <a:t>, 58% de la population est âgée de plus de 50 ans, </a:t>
            </a:r>
          </a:p>
          <a:p>
            <a:r>
              <a:rPr lang="fr-FR" sz="2500" dirty="0">
                <a:latin typeface="Times New Roman" panose="02020603050405020304" pitchFamily="18" charset="0"/>
                <a:cs typeface="Times New Roman" panose="02020603050405020304" pitchFamily="18" charset="0"/>
              </a:rPr>
              <a:t>En saison  (période </a:t>
            </a:r>
            <a:r>
              <a:rPr lang="fr-FR" sz="2500" dirty="0" err="1">
                <a:latin typeface="Times New Roman" panose="02020603050405020304" pitchFamily="18" charset="0"/>
                <a:cs typeface="Times New Roman" panose="02020603050405020304" pitchFamily="18" charset="0"/>
              </a:rPr>
              <a:t>mai-septembre</a:t>
            </a:r>
            <a:r>
              <a:rPr lang="fr-FR" sz="2500" dirty="0">
                <a:latin typeface="Times New Roman" panose="02020603050405020304" pitchFamily="18" charset="0"/>
                <a:cs typeface="Times New Roman" panose="02020603050405020304" pitchFamily="18" charset="0"/>
              </a:rPr>
              <a:t>) &gt; 1million habitants + vacanciers (population x17).</a:t>
            </a:r>
          </a:p>
          <a:p>
            <a:r>
              <a:rPr lang="fr-FR" sz="2500" b="1" dirty="0">
                <a:latin typeface="Times New Roman" panose="02020603050405020304" pitchFamily="18" charset="0"/>
                <a:cs typeface="Times New Roman" panose="02020603050405020304" pitchFamily="18" charset="0"/>
              </a:rPr>
              <a:t>4 dermatologues installés </a:t>
            </a:r>
            <a:r>
              <a:rPr lang="fr-FR" sz="2500" u="sng" dirty="0">
                <a:latin typeface="Times New Roman" panose="02020603050405020304" pitchFamily="18" charset="0"/>
                <a:cs typeface="Times New Roman" panose="02020603050405020304" pitchFamily="18" charset="0"/>
              </a:rPr>
              <a:t>(14 500 patients par dermatologue hors saison, 250.000 en saison</a:t>
            </a:r>
            <a:r>
              <a:rPr lang="fr-FR" sz="2500" dirty="0">
                <a:latin typeface="Times New Roman" panose="02020603050405020304" pitchFamily="18" charset="0"/>
                <a:cs typeface="Times New Roman" panose="02020603050405020304" pitchFamily="18" charset="0"/>
              </a:rPr>
              <a:t>),</a:t>
            </a:r>
          </a:p>
          <a:p>
            <a:r>
              <a:rPr lang="fr-FR" sz="2500" b="1" dirty="0">
                <a:latin typeface="Times New Roman" panose="02020603050405020304" pitchFamily="18" charset="0"/>
                <a:cs typeface="Times New Roman" panose="02020603050405020304" pitchFamily="18" charset="0"/>
              </a:rPr>
              <a:t>3 chirurgiens ORL pour la prise en charge en chirurgie cervico-faciale dans ce secteur, </a:t>
            </a:r>
          </a:p>
          <a:p>
            <a:r>
              <a:rPr lang="fr-FR" sz="2500" b="1" dirty="0">
                <a:latin typeface="Times New Roman" panose="02020603050405020304" pitchFamily="18" charset="0"/>
                <a:cs typeface="Times New Roman" panose="02020603050405020304" pitchFamily="18" charset="0"/>
              </a:rPr>
              <a:t>95 % des carcinomes du visage détectés et adressés à un praticien (ERG ORL expert pour l’assurance-maladie/ stats </a:t>
            </a:r>
            <a:r>
              <a:rPr lang="fr-FR" sz="2500" b="1" dirty="0" err="1">
                <a:latin typeface="Times New Roman" panose="02020603050405020304" pitchFamily="18" charset="0"/>
                <a:cs typeface="Times New Roman" panose="02020603050405020304" pitchFamily="18" charset="0"/>
              </a:rPr>
              <a:t>médipath</a:t>
            </a:r>
            <a:r>
              <a:rPr lang="fr-FR" sz="2500" b="1" dirty="0">
                <a:latin typeface="Times New Roman" panose="02020603050405020304" pitchFamily="18" charset="0"/>
                <a:cs typeface="Times New Roman" panose="02020603050405020304" pitchFamily="18" charset="0"/>
              </a:rPr>
              <a:t>). </a:t>
            </a:r>
          </a:p>
          <a:p>
            <a:r>
              <a:rPr lang="fr-FR" sz="2500" dirty="0">
                <a:latin typeface="Times New Roman" panose="02020603050405020304" pitchFamily="18" charset="0"/>
                <a:cs typeface="Times New Roman" panose="02020603050405020304" pitchFamily="18" charset="0"/>
              </a:rPr>
              <a:t>Pas de groupe RCP </a:t>
            </a:r>
            <a:r>
              <a:rPr lang="fr-FR" sz="2500" dirty="0" err="1">
                <a:latin typeface="Times New Roman" panose="02020603050405020304" pitchFamily="18" charset="0"/>
                <a:cs typeface="Times New Roman" panose="02020603050405020304" pitchFamily="18" charset="0"/>
              </a:rPr>
              <a:t>oncodermato</a:t>
            </a:r>
            <a:r>
              <a:rPr lang="fr-FR" sz="2500" dirty="0">
                <a:latin typeface="Times New Roman" panose="02020603050405020304" pitchFamily="18" charset="0"/>
                <a:cs typeface="Times New Roman" panose="02020603050405020304" pitchFamily="18" charset="0"/>
              </a:rPr>
              <a:t>. dans le golfe de St-Tropez (malgré plusieurs demandes…).</a:t>
            </a:r>
            <a:endParaRPr lang="fr-FR" sz="2500" b="1" dirty="0">
              <a:latin typeface="Times New Roman" panose="02020603050405020304" pitchFamily="18" charset="0"/>
              <a:cs typeface="Times New Roman" panose="02020603050405020304" pitchFamily="18" charset="0"/>
            </a:endParaRPr>
          </a:p>
          <a:p>
            <a:r>
              <a:rPr lang="fr-FR" sz="2500" b="1" dirty="0">
                <a:latin typeface="Times New Roman" panose="02020603050405020304" pitchFamily="18" charset="0"/>
                <a:cs typeface="Times New Roman" panose="02020603050405020304" pitchFamily="18" charset="0"/>
              </a:rPr>
              <a:t>Grande difficulté d’accéder spontanément à au moins 1 consultation de dépistage dermato par an pour les patients. </a:t>
            </a:r>
            <a:r>
              <a:rPr lang="fr-FR" sz="2500" dirty="0">
                <a:latin typeface="Times New Roman" panose="02020603050405020304" pitchFamily="18" charset="0"/>
                <a:cs typeface="Times New Roman" panose="02020603050405020304" pitchFamily="18" charset="0"/>
              </a:rPr>
              <a:t>Délai médian de rdv 6 mois, correspondant au délai national moyen. </a:t>
            </a:r>
          </a:p>
          <a:p>
            <a:endParaRPr lang="fr-FR" sz="2500" b="1" dirty="0">
              <a:latin typeface="Times New Roman" panose="02020603050405020304" pitchFamily="18" charset="0"/>
              <a:cs typeface="Times New Roman" panose="02020603050405020304" pitchFamily="18" charset="0"/>
            </a:endParaRPr>
          </a:p>
          <a:p>
            <a:endParaRPr lang="fr-FR" dirty="0"/>
          </a:p>
        </p:txBody>
      </p:sp>
      <p:pic>
        <p:nvPicPr>
          <p:cNvPr id="5" name="Image 4">
            <a:extLst>
              <a:ext uri="{FF2B5EF4-FFF2-40B4-BE49-F238E27FC236}">
                <a16:creationId xmlns="" xmlns:a16="http://schemas.microsoft.com/office/drawing/2014/main" id="{B0BF312E-985D-4644-A773-1FE27069D19D}"/>
              </a:ext>
            </a:extLst>
          </p:cNvPr>
          <p:cNvPicPr>
            <a:picLocks noChangeAspect="1"/>
          </p:cNvPicPr>
          <p:nvPr/>
        </p:nvPicPr>
        <p:blipFill>
          <a:blip r:embed="rId2"/>
          <a:stretch>
            <a:fillRect/>
          </a:stretch>
        </p:blipFill>
        <p:spPr>
          <a:xfrm>
            <a:off x="9280088" y="264254"/>
            <a:ext cx="2305108" cy="1728831"/>
          </a:xfrm>
          <a:prstGeom prst="rect">
            <a:avLst/>
          </a:prstGeom>
        </p:spPr>
      </p:pic>
    </p:spTree>
    <p:extLst>
      <p:ext uri="{BB962C8B-B14F-4D97-AF65-F5344CB8AC3E}">
        <p14:creationId xmlns="" xmlns:p14="http://schemas.microsoft.com/office/powerpoint/2010/main" val="3095142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8" y="448056"/>
            <a:ext cx="10837486" cy="640080"/>
          </a:xfrm>
        </p:spPr>
        <p:txBody>
          <a:bodyPr>
            <a:noAutofit/>
          </a:bodyPr>
          <a:lstStyle/>
          <a:p>
            <a:r>
              <a:rPr lang="fr-FR" dirty="0">
                <a:latin typeface="Times New Roman" panose="02020603050405020304" pitchFamily="18" charset="0"/>
                <a:cs typeface="Times New Roman" panose="02020603050405020304" pitchFamily="18" charset="0"/>
              </a:rPr>
              <a:t>Notre organisation au sein de la maison de sante de Saint-Tropez</a:t>
            </a:r>
          </a:p>
        </p:txBody>
      </p:sp>
      <p:sp>
        <p:nvSpPr>
          <p:cNvPr id="3" name="Espace réservé du contenu 2"/>
          <p:cNvSpPr>
            <a:spLocks noGrp="1"/>
          </p:cNvSpPr>
          <p:nvPr>
            <p:ph idx="1"/>
          </p:nvPr>
        </p:nvSpPr>
        <p:spPr>
          <a:xfrm>
            <a:off x="645951" y="1275127"/>
            <a:ext cx="11031523" cy="5582873"/>
          </a:xfrm>
        </p:spPr>
        <p:txBody>
          <a:bodyPr>
            <a:normAutofit fontScale="25000" lnSpcReduction="20000"/>
          </a:bodyPr>
          <a:lstStyle/>
          <a:p>
            <a:pPr>
              <a:lnSpc>
                <a:spcPct val="120000"/>
              </a:lnSpc>
            </a:pPr>
            <a:r>
              <a:rPr lang="fr-FR" sz="5600" b="1" u="sng" dirty="0">
                <a:latin typeface="Times New Roman" panose="02020603050405020304" pitchFamily="18" charset="0"/>
                <a:cs typeface="Times New Roman" panose="02020603050405020304" pitchFamily="18" charset="0"/>
              </a:rPr>
              <a:t>Augmenter le nombre de patient identifié comme porteur de lésion cutanée suspecte (incluant mélanomes)</a:t>
            </a:r>
          </a:p>
          <a:p>
            <a:pPr lvl="1">
              <a:lnSpc>
                <a:spcPct val="120000"/>
              </a:lnSpc>
            </a:pPr>
            <a:r>
              <a:rPr lang="fr-FR" sz="5600" b="1" dirty="0">
                <a:latin typeface="Times New Roman" panose="02020603050405020304" pitchFamily="18" charset="0"/>
                <a:cs typeface="Times New Roman" panose="02020603050405020304" pitchFamily="18" charset="0"/>
              </a:rPr>
              <a:t>Organisation au sein de la MSP, de deux journées annuelles dédiées au dépistage </a:t>
            </a:r>
            <a:r>
              <a:rPr lang="fr-FR" sz="5600" dirty="0">
                <a:latin typeface="Times New Roman" panose="02020603050405020304" pitchFamily="18" charset="0"/>
                <a:cs typeface="Times New Roman" panose="02020603050405020304" pitchFamily="18" charset="0"/>
              </a:rPr>
              <a:t>des lésions cutanées avec</a:t>
            </a:r>
          </a:p>
          <a:p>
            <a:pPr lvl="2">
              <a:lnSpc>
                <a:spcPct val="120000"/>
              </a:lnSpc>
            </a:pPr>
            <a:r>
              <a:rPr lang="fr-FR" sz="5600" dirty="0">
                <a:latin typeface="Times New Roman" panose="02020603050405020304" pitchFamily="18" charset="0"/>
                <a:cs typeface="Times New Roman" panose="02020603050405020304" pitchFamily="18" charset="0"/>
              </a:rPr>
              <a:t>Proposition de consultations gratuites de dépistage (sur RDV), </a:t>
            </a:r>
          </a:p>
          <a:p>
            <a:pPr lvl="2">
              <a:lnSpc>
                <a:spcPct val="120000"/>
              </a:lnSpc>
            </a:pPr>
            <a:r>
              <a:rPr lang="fr-FR" sz="5600" dirty="0">
                <a:latin typeface="Times New Roman" panose="02020603050405020304" pitchFamily="18" charset="0"/>
                <a:cs typeface="Times New Roman" panose="02020603050405020304" pitchFamily="18" charset="0"/>
              </a:rPr>
              <a:t>Proposition par tous les professionnels de santé, auprès de tous les patients vus dans la journée d’un dépistage des facteurs de risques de cancers cutanés (Annexe 1),  et si nécessaire un examen cutané (Annexe 2)</a:t>
            </a:r>
          </a:p>
          <a:p>
            <a:pPr>
              <a:lnSpc>
                <a:spcPct val="120000"/>
              </a:lnSpc>
            </a:pPr>
            <a:r>
              <a:rPr lang="fr-FR" sz="5600" b="1" dirty="0">
                <a:latin typeface="Times New Roman" panose="02020603050405020304" pitchFamily="18" charset="0"/>
                <a:cs typeface="Times New Roman" panose="02020603050405020304" pitchFamily="18" charset="0"/>
              </a:rPr>
              <a:t>Les médecins généralistes proposent au décours d’une consultation </a:t>
            </a:r>
            <a:r>
              <a:rPr lang="fr-FR" sz="5600" dirty="0">
                <a:latin typeface="Times New Roman" panose="02020603050405020304" pitchFamily="18" charset="0"/>
                <a:cs typeface="Times New Roman" panose="02020603050405020304" pitchFamily="18" charset="0"/>
              </a:rPr>
              <a:t>(Renouvellement d’ordonnance par exemple), </a:t>
            </a:r>
            <a:r>
              <a:rPr lang="fr-FR" sz="5600" b="1" dirty="0">
                <a:latin typeface="Times New Roman" panose="02020603050405020304" pitchFamily="18" charset="0"/>
                <a:cs typeface="Times New Roman" panose="02020603050405020304" pitchFamily="18" charset="0"/>
              </a:rPr>
              <a:t>deux fois par an, un dépistage des patients à risque et un examen de la peau </a:t>
            </a:r>
            <a:r>
              <a:rPr lang="fr-FR" sz="5600" dirty="0">
                <a:latin typeface="Times New Roman" panose="02020603050405020304" pitchFamily="18" charset="0"/>
                <a:cs typeface="Times New Roman" panose="02020603050405020304" pitchFamily="18" charset="0"/>
              </a:rPr>
              <a:t>(Annexes 1 et 2). </a:t>
            </a:r>
            <a:r>
              <a:rPr lang="fr-FR" sz="5600" b="1" dirty="0">
                <a:latin typeface="Times New Roman" panose="02020603050405020304" pitchFamily="18" charset="0"/>
                <a:cs typeface="Times New Roman" panose="02020603050405020304" pitchFamily="18" charset="0"/>
              </a:rPr>
              <a:t>Les autres professionnels de santé </a:t>
            </a:r>
            <a:r>
              <a:rPr lang="fr-FR" sz="5600" dirty="0">
                <a:latin typeface="Times New Roman" panose="02020603050405020304" pitchFamily="18" charset="0"/>
                <a:cs typeface="Times New Roman" panose="02020603050405020304" pitchFamily="18" charset="0"/>
              </a:rPr>
              <a:t>de la MSP peuvent également contribuer au dépistage des patients à risque lors d’un soin/consultation.</a:t>
            </a:r>
            <a:endParaRPr lang="fr-FR" sz="5600" b="1" dirty="0">
              <a:latin typeface="Times New Roman" panose="02020603050405020304" pitchFamily="18" charset="0"/>
              <a:cs typeface="Times New Roman" panose="02020603050405020304" pitchFamily="18" charset="0"/>
            </a:endParaRPr>
          </a:p>
          <a:p>
            <a:pPr>
              <a:lnSpc>
                <a:spcPct val="120000"/>
              </a:lnSpc>
            </a:pPr>
            <a:r>
              <a:rPr lang="fr-FR" sz="5600" b="1" dirty="0">
                <a:latin typeface="Times New Roman" panose="02020603050405020304" pitchFamily="18" charset="0"/>
                <a:cs typeface="Times New Roman" panose="02020603050405020304" pitchFamily="18" charset="0"/>
              </a:rPr>
              <a:t>Information sur l’auto-dépistage - Examen méticuleux de la peau tous les 3 mois </a:t>
            </a:r>
          </a:p>
          <a:p>
            <a:pPr lvl="1">
              <a:lnSpc>
                <a:spcPct val="120000"/>
              </a:lnSpc>
            </a:pPr>
            <a:r>
              <a:rPr lang="fr-FR" sz="5600" b="1" dirty="0">
                <a:latin typeface="Times New Roman" panose="02020603050405020304" pitchFamily="18" charset="0"/>
                <a:cs typeface="Times New Roman" panose="02020603050405020304" pitchFamily="18" charset="0"/>
              </a:rPr>
              <a:t>Apprentissage des critères ABCDE </a:t>
            </a:r>
            <a:r>
              <a:rPr lang="fr-FR" sz="5600" dirty="0">
                <a:latin typeface="Times New Roman" panose="02020603050405020304" pitchFamily="18" charset="0"/>
                <a:cs typeface="Times New Roman" panose="02020603050405020304" pitchFamily="18" charset="0"/>
              </a:rPr>
              <a:t>(flyers remis au patients ou en salle d’attente)</a:t>
            </a:r>
          </a:p>
          <a:p>
            <a:pPr>
              <a:lnSpc>
                <a:spcPct val="120000"/>
              </a:lnSpc>
            </a:pPr>
            <a:r>
              <a:rPr lang="fr-FR" sz="5600" b="1" dirty="0">
                <a:latin typeface="Times New Roman" panose="02020603050405020304" pitchFamily="18" charset="0"/>
                <a:cs typeface="Times New Roman" panose="02020603050405020304" pitchFamily="18" charset="0"/>
              </a:rPr>
              <a:t>Information sur la </a:t>
            </a:r>
            <a:r>
              <a:rPr lang="fr-FR" sz="5600" b="1" dirty="0" err="1">
                <a:latin typeface="Times New Roman" panose="02020603050405020304" pitchFamily="18" charset="0"/>
                <a:cs typeface="Times New Roman" panose="02020603050405020304" pitchFamily="18" charset="0"/>
              </a:rPr>
              <a:t>photoprotection</a:t>
            </a:r>
            <a:r>
              <a:rPr lang="fr-FR" sz="5600" b="1" dirty="0">
                <a:latin typeface="Times New Roman" panose="02020603050405020304" pitchFamily="18" charset="0"/>
                <a:cs typeface="Times New Roman" panose="02020603050405020304" pitchFamily="18" charset="0"/>
              </a:rPr>
              <a:t> </a:t>
            </a:r>
            <a:r>
              <a:rPr lang="fr-FR" sz="5600" dirty="0">
                <a:latin typeface="Times New Roman" panose="02020603050405020304" pitchFamily="18" charset="0"/>
                <a:cs typeface="Times New Roman" panose="02020603050405020304" pitchFamily="18" charset="0"/>
              </a:rPr>
              <a:t>(flyers remis aux patients, affiche)</a:t>
            </a:r>
          </a:p>
          <a:p>
            <a:pPr lvl="1">
              <a:lnSpc>
                <a:spcPct val="120000"/>
              </a:lnSpc>
            </a:pPr>
            <a:r>
              <a:rPr lang="fr-FR" sz="5600" dirty="0">
                <a:latin typeface="Times New Roman" panose="02020603050405020304" pitchFamily="18" charset="0"/>
                <a:cs typeface="Times New Roman" panose="02020603050405020304" pitchFamily="18" charset="0"/>
              </a:rPr>
              <a:t>Comment choisir sa protection solaire avec le bon indice, quantité et fréquence d’application, mesure préventive d’exposition </a:t>
            </a:r>
          </a:p>
          <a:p>
            <a:pPr lvl="1">
              <a:lnSpc>
                <a:spcPct val="120000"/>
              </a:lnSpc>
            </a:pPr>
            <a:r>
              <a:rPr lang="fr-FR" sz="5600" b="1" dirty="0">
                <a:latin typeface="Times New Roman" panose="02020603050405020304" pitchFamily="18" charset="0"/>
                <a:cs typeface="Times New Roman" panose="02020603050405020304" pitchFamily="18" charset="0"/>
              </a:rPr>
              <a:t>Sensibiliser les professionnels de santé </a:t>
            </a:r>
            <a:r>
              <a:rPr lang="fr-FR" sz="5600" dirty="0">
                <a:latin typeface="Times New Roman" panose="02020603050405020304" pitchFamily="18" charset="0"/>
                <a:cs typeface="Times New Roman" panose="02020603050405020304" pitchFamily="18" charset="0"/>
              </a:rPr>
              <a:t>au cours d’une </a:t>
            </a:r>
            <a:r>
              <a:rPr lang="fr-FR" sz="5600" b="1" dirty="0">
                <a:latin typeface="Times New Roman" panose="02020603050405020304" pitchFamily="18" charset="0"/>
                <a:cs typeface="Times New Roman" panose="02020603050405020304" pitchFamily="18" charset="0"/>
              </a:rPr>
              <a:t>soirée pluriprofessionnelle (Dr Janacek),</a:t>
            </a:r>
          </a:p>
          <a:p>
            <a:endParaRPr lang="fr-FR" dirty="0"/>
          </a:p>
        </p:txBody>
      </p:sp>
      <p:pic>
        <p:nvPicPr>
          <p:cNvPr id="5" name="Image 4">
            <a:extLst>
              <a:ext uri="{FF2B5EF4-FFF2-40B4-BE49-F238E27FC236}">
                <a16:creationId xmlns="" xmlns:a16="http://schemas.microsoft.com/office/drawing/2014/main" id="{07EC9726-1EBC-4D92-B7AC-A33C81C5ECDD}"/>
              </a:ext>
            </a:extLst>
          </p:cNvPr>
          <p:cNvPicPr>
            <a:picLocks noChangeAspect="1"/>
          </p:cNvPicPr>
          <p:nvPr/>
        </p:nvPicPr>
        <p:blipFill>
          <a:blip r:embed="rId3"/>
          <a:stretch>
            <a:fillRect/>
          </a:stretch>
        </p:blipFill>
        <p:spPr>
          <a:xfrm>
            <a:off x="9994389" y="253112"/>
            <a:ext cx="1800225" cy="2543175"/>
          </a:xfrm>
          <a:prstGeom prst="rect">
            <a:avLst/>
          </a:prstGeom>
        </p:spPr>
      </p:pic>
    </p:spTree>
    <p:extLst>
      <p:ext uri="{BB962C8B-B14F-4D97-AF65-F5344CB8AC3E}">
        <p14:creationId xmlns="" xmlns:p14="http://schemas.microsoft.com/office/powerpoint/2010/main" val="2718688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1207" y="448056"/>
            <a:ext cx="11022043" cy="640080"/>
          </a:xfrm>
        </p:spPr>
        <p:txBody>
          <a:bodyPr>
            <a:noAutofit/>
          </a:bodyPr>
          <a:lstStyle/>
          <a:p>
            <a:r>
              <a:rPr lang="fr-FR" dirty="0">
                <a:latin typeface="Times New Roman" panose="02020603050405020304" pitchFamily="18" charset="0"/>
                <a:cs typeface="Times New Roman" panose="02020603050405020304" pitchFamily="18" charset="0"/>
              </a:rPr>
              <a:t>Incidence dans le sud-est de la France / comparatif avec l’Italie du sud</a:t>
            </a:r>
          </a:p>
        </p:txBody>
      </p:sp>
      <p:sp>
        <p:nvSpPr>
          <p:cNvPr id="3" name="Espace réservé du contenu 2"/>
          <p:cNvSpPr>
            <a:spLocks noGrp="1"/>
          </p:cNvSpPr>
          <p:nvPr>
            <p:ph idx="1"/>
          </p:nvPr>
        </p:nvSpPr>
        <p:spPr>
          <a:xfrm>
            <a:off x="539495" y="1435608"/>
            <a:ext cx="10190023" cy="5422392"/>
          </a:xfrm>
        </p:spPr>
        <p:txBody>
          <a:bodyPr>
            <a:normAutofit fontScale="40000" lnSpcReduction="20000"/>
          </a:bodyPr>
          <a:lstStyle/>
          <a:p>
            <a:r>
              <a:rPr lang="en-US" sz="4300" dirty="0">
                <a:latin typeface="Times New Roman" panose="02020603050405020304" pitchFamily="18" charset="0"/>
                <a:cs typeface="Times New Roman" panose="02020603050405020304" pitchFamily="18" charset="0"/>
              </a:rPr>
              <a:t>La </a:t>
            </a:r>
            <a:r>
              <a:rPr lang="en-US" sz="4300" dirty="0" err="1">
                <a:latin typeface="Times New Roman" panose="02020603050405020304" pitchFamily="18" charset="0"/>
                <a:cs typeface="Times New Roman" panose="02020603050405020304" pitchFamily="18" charset="0"/>
              </a:rPr>
              <a:t>comparaison</a:t>
            </a:r>
            <a:r>
              <a:rPr lang="en-US" sz="4300" dirty="0">
                <a:latin typeface="Times New Roman" panose="02020603050405020304" pitchFamily="18" charset="0"/>
                <a:cs typeface="Times New Roman" panose="02020603050405020304" pitchFamily="18" charset="0"/>
              </a:rPr>
              <a:t> de </a:t>
            </a:r>
            <a:r>
              <a:rPr lang="en-US" sz="4300" dirty="0" err="1">
                <a:latin typeface="Times New Roman" panose="02020603050405020304" pitchFamily="18" charset="0"/>
                <a:cs typeface="Times New Roman" panose="02020603050405020304" pitchFamily="18" charset="0"/>
              </a:rPr>
              <a:t>notre</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territoire</a:t>
            </a:r>
            <a:r>
              <a:rPr lang="en-US" sz="4300" dirty="0">
                <a:latin typeface="Times New Roman" panose="02020603050405020304" pitchFamily="18" charset="0"/>
                <a:cs typeface="Times New Roman" panose="02020603050405020304" pitchFamily="18" charset="0"/>
              </a:rPr>
              <a:t> avec le </a:t>
            </a:r>
            <a:r>
              <a:rPr lang="en-US" sz="4300" dirty="0" err="1">
                <a:latin typeface="Times New Roman" panose="02020603050405020304" pitchFamily="18" charset="0"/>
                <a:cs typeface="Times New Roman" panose="02020603050405020304" pitchFamily="18" charset="0"/>
              </a:rPr>
              <a:t>sud</a:t>
            </a:r>
            <a:r>
              <a:rPr lang="en-US" sz="4300" dirty="0">
                <a:latin typeface="Times New Roman" panose="02020603050405020304" pitchFamily="18" charset="0"/>
                <a:cs typeface="Times New Roman" panose="02020603050405020304" pitchFamily="18" charset="0"/>
              </a:rPr>
              <a:t> de </a:t>
            </a:r>
            <a:r>
              <a:rPr lang="en-US" sz="4300" dirty="0" err="1">
                <a:latin typeface="Times New Roman" panose="02020603050405020304" pitchFamily="18" charset="0"/>
                <a:cs typeface="Times New Roman" panose="02020603050405020304" pitchFamily="18" charset="0"/>
              </a:rPr>
              <a:t>l’Italie</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peut</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être</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avancée</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en</a:t>
            </a:r>
            <a:r>
              <a:rPr lang="en-US" sz="4300" dirty="0">
                <a:latin typeface="Times New Roman" panose="02020603050405020304" pitchFamily="18" charset="0"/>
                <a:cs typeface="Times New Roman" panose="02020603050405020304" pitchFamily="18" charset="0"/>
              </a:rPr>
              <a:t> raison de la similitude de </a:t>
            </a:r>
            <a:r>
              <a:rPr lang="en-US" sz="4300" dirty="0" err="1">
                <a:latin typeface="Times New Roman" panose="02020603050405020304" pitchFamily="18" charset="0"/>
                <a:cs typeface="Times New Roman" panose="02020603050405020304" pitchFamily="18" charset="0"/>
              </a:rPr>
              <a:t>l’exposition</a:t>
            </a:r>
            <a:r>
              <a:rPr lang="en-US" sz="4300" dirty="0">
                <a:latin typeface="Times New Roman" panose="02020603050405020304" pitchFamily="18" charset="0"/>
                <a:cs typeface="Times New Roman" panose="02020603050405020304" pitchFamily="18" charset="0"/>
              </a:rPr>
              <a:t> UV </a:t>
            </a:r>
            <a:r>
              <a:rPr lang="en-US" sz="4300" dirty="0" err="1">
                <a:latin typeface="Times New Roman" panose="02020603050405020304" pitchFamily="18" charset="0"/>
                <a:cs typeface="Times New Roman" panose="02020603050405020304" pitchFamily="18" charset="0"/>
              </a:rPr>
              <a:t>annuelle</a:t>
            </a:r>
            <a:r>
              <a:rPr lang="en-US" sz="4300" dirty="0">
                <a:latin typeface="Times New Roman" panose="02020603050405020304" pitchFamily="18" charset="0"/>
                <a:cs typeface="Times New Roman" panose="02020603050405020304" pitchFamily="18" charset="0"/>
              </a:rPr>
              <a:t> et des </a:t>
            </a:r>
            <a:r>
              <a:rPr lang="en-US" sz="4300" dirty="0" err="1">
                <a:latin typeface="Times New Roman" panose="02020603050405020304" pitchFamily="18" charset="0"/>
                <a:cs typeface="Times New Roman" panose="02020603050405020304" pitchFamily="18" charset="0"/>
              </a:rPr>
              <a:t>travailleurs</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en</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extérieurs</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fréquents</a:t>
            </a:r>
            <a:r>
              <a:rPr lang="en-US" sz="4300" dirty="0">
                <a:latin typeface="Times New Roman" panose="02020603050405020304" pitchFamily="18" charset="0"/>
                <a:cs typeface="Times New Roman" panose="02020603050405020304" pitchFamily="18" charset="0"/>
              </a:rPr>
              <a:t> dans </a:t>
            </a:r>
            <a:r>
              <a:rPr lang="en-US" sz="4300" dirty="0" err="1">
                <a:latin typeface="Times New Roman" panose="02020603050405020304" pitchFamily="18" charset="0"/>
                <a:cs typeface="Times New Roman" panose="02020603050405020304" pitchFamily="18" charset="0"/>
              </a:rPr>
              <a:t>notre</a:t>
            </a:r>
            <a:r>
              <a:rPr lang="en-US" sz="4300" dirty="0">
                <a:latin typeface="Times New Roman" panose="02020603050405020304" pitchFamily="18" charset="0"/>
                <a:cs typeface="Times New Roman" panose="02020603050405020304" pitchFamily="18" charset="0"/>
              </a:rPr>
              <a:t> </a:t>
            </a:r>
            <a:r>
              <a:rPr lang="en-US" sz="4300" dirty="0" err="1">
                <a:latin typeface="Times New Roman" panose="02020603050405020304" pitchFamily="18" charset="0"/>
                <a:cs typeface="Times New Roman" panose="02020603050405020304" pitchFamily="18" charset="0"/>
              </a:rPr>
              <a:t>région</a:t>
            </a:r>
            <a:r>
              <a:rPr lang="en-US" sz="4300" dirty="0">
                <a:latin typeface="Times New Roman" panose="02020603050405020304" pitchFamily="18" charset="0"/>
                <a:cs typeface="Times New Roman" panose="02020603050405020304" pitchFamily="18" charset="0"/>
              </a:rPr>
              <a:t>/mode de vie </a:t>
            </a:r>
            <a:r>
              <a:rPr lang="en-US" sz="4300" dirty="0" err="1">
                <a:latin typeface="Times New Roman" panose="02020603050405020304" pitchFamily="18" charset="0"/>
                <a:cs typeface="Times New Roman" panose="02020603050405020304" pitchFamily="18" charset="0"/>
              </a:rPr>
              <a:t>similaire</a:t>
            </a:r>
            <a:r>
              <a:rPr lang="en-US" sz="4300" dirty="0">
                <a:latin typeface="Times New Roman" panose="02020603050405020304" pitchFamily="18" charset="0"/>
                <a:cs typeface="Times New Roman" panose="02020603050405020304" pitchFamily="18" charset="0"/>
              </a:rPr>
              <a:t>, </a:t>
            </a:r>
          </a:p>
          <a:p>
            <a:r>
              <a:rPr lang="fr-FR" sz="4300" dirty="0">
                <a:latin typeface="Times New Roman" panose="02020603050405020304" pitchFamily="18" charset="0"/>
                <a:cs typeface="Times New Roman" panose="02020603050405020304" pitchFamily="18" charset="0"/>
              </a:rPr>
              <a:t>Au cours de la période 2003-2017, </a:t>
            </a:r>
            <a:r>
              <a:rPr lang="fr-FR" sz="4300" b="1" i="1" u="sng" dirty="0">
                <a:latin typeface="Times New Roman" panose="02020603050405020304" pitchFamily="18" charset="0"/>
                <a:cs typeface="Times New Roman" panose="02020603050405020304" pitchFamily="18" charset="0"/>
              </a:rPr>
              <a:t>l'incidence des NMSC a atteint un taux standardisé direct (DSR) de 162 / 100 000 chez les hommes (mortalité 1,57 / 100 000) et de 89/ 100 000 chez les femmes (mortalité 0,52 / 100 000), respectivement</a:t>
            </a:r>
            <a:r>
              <a:rPr lang="fr-FR" sz="4300" dirty="0">
                <a:latin typeface="Times New Roman" panose="02020603050405020304" pitchFamily="18" charset="0"/>
                <a:cs typeface="Times New Roman" panose="02020603050405020304" pitchFamily="18" charset="0"/>
              </a:rPr>
              <a:t>. L'incidence a augmenté de manière significative chez les hommes et les femmes tout au long de la période. Le carcinome </a:t>
            </a:r>
            <a:r>
              <a:rPr lang="fr-FR" sz="4300" dirty="0" err="1">
                <a:latin typeface="Times New Roman" panose="02020603050405020304" pitchFamily="18" charset="0"/>
                <a:cs typeface="Times New Roman" panose="02020603050405020304" pitchFamily="18" charset="0"/>
              </a:rPr>
              <a:t>basocellulaire</a:t>
            </a:r>
            <a:r>
              <a:rPr lang="fr-FR" sz="4300" dirty="0">
                <a:latin typeface="Times New Roman" panose="02020603050405020304" pitchFamily="18" charset="0"/>
                <a:cs typeface="Times New Roman" panose="02020603050405020304" pitchFamily="18" charset="0"/>
              </a:rPr>
              <a:t> (CBC), avec ses différentes morphologies, représentait 67,6 % des CNM chez les hommes (n = 2 139 sur un total de 3 161 tumeurs observées entre 2013 et 2017) et 75,8 % des CNM chez les femmes (n = 1 718 sur un total de 2 264 tumeurs de 2013 à 2017), représentant ainsi la grande majorité des NMSC. </a:t>
            </a:r>
          </a:p>
          <a:p>
            <a:r>
              <a:rPr lang="fr-FR" sz="4300" dirty="0">
                <a:latin typeface="Times New Roman" panose="02020603050405020304" pitchFamily="18" charset="0"/>
                <a:cs typeface="Times New Roman" panose="02020603050405020304" pitchFamily="18" charset="0"/>
              </a:rPr>
              <a:t>Les résultats sont cohérents avec les données de la littérature</a:t>
            </a:r>
          </a:p>
          <a:p>
            <a:r>
              <a:rPr lang="en-US" sz="2300" dirty="0">
                <a:latin typeface="Times New Roman" panose="02020603050405020304" pitchFamily="18" charset="0"/>
                <a:cs typeface="Times New Roman" panose="02020603050405020304" pitchFamily="18" charset="0"/>
              </a:rPr>
              <a:t>Revue 2023. </a:t>
            </a:r>
            <a:r>
              <a:rPr lang="fr-FR" sz="2300" dirty="0">
                <a:latin typeface="Times New Roman" panose="02020603050405020304" pitchFamily="18" charset="0"/>
                <a:cs typeface="Times New Roman" panose="02020603050405020304" pitchFamily="18" charset="0"/>
              </a:rPr>
              <a:t>Incidence of Non-</a:t>
            </a:r>
            <a:r>
              <a:rPr lang="fr-FR" sz="2300" dirty="0" err="1">
                <a:latin typeface="Times New Roman" panose="02020603050405020304" pitchFamily="18" charset="0"/>
                <a:cs typeface="Times New Roman" panose="02020603050405020304" pitchFamily="18" charset="0"/>
              </a:rPr>
              <a:t>Melanoma</a:t>
            </a:r>
            <a:r>
              <a:rPr lang="fr-FR" sz="2300" dirty="0">
                <a:latin typeface="Times New Roman" panose="02020603050405020304" pitchFamily="18" charset="0"/>
                <a:cs typeface="Times New Roman" panose="02020603050405020304" pitchFamily="18" charset="0"/>
              </a:rPr>
              <a:t> Skin Cancers in </a:t>
            </a:r>
            <a:r>
              <a:rPr lang="fr-FR" sz="2300" dirty="0" err="1">
                <a:latin typeface="Times New Roman" panose="02020603050405020304" pitchFamily="18" charset="0"/>
                <a:cs typeface="Times New Roman" panose="02020603050405020304" pitchFamily="18" charset="0"/>
              </a:rPr>
              <a:t>Salento</a:t>
            </a:r>
            <a:r>
              <a:rPr lang="fr-FR" sz="2300" dirty="0">
                <a:latin typeface="Times New Roman" panose="02020603050405020304" pitchFamily="18" charset="0"/>
                <a:cs typeface="Times New Roman" panose="02020603050405020304" pitchFamily="18" charset="0"/>
              </a:rPr>
              <a:t> (</a:t>
            </a:r>
            <a:r>
              <a:rPr lang="fr-FR" sz="2300" dirty="0" err="1">
                <a:latin typeface="Times New Roman" panose="02020603050405020304" pitchFamily="18" charset="0"/>
                <a:cs typeface="Times New Roman" panose="02020603050405020304" pitchFamily="18" charset="0"/>
              </a:rPr>
              <a:t>Southern</a:t>
            </a:r>
            <a:r>
              <a:rPr lang="fr-FR" sz="2300" dirty="0">
                <a:latin typeface="Times New Roman" panose="02020603050405020304" pitchFamily="18" charset="0"/>
                <a:cs typeface="Times New Roman" panose="02020603050405020304" pitchFamily="18" charset="0"/>
              </a:rPr>
              <a:t> </a:t>
            </a:r>
            <a:r>
              <a:rPr lang="fr-FR" sz="2300" dirty="0" err="1">
                <a:latin typeface="Times New Roman" panose="02020603050405020304" pitchFamily="18" charset="0"/>
                <a:cs typeface="Times New Roman" panose="02020603050405020304" pitchFamily="18" charset="0"/>
              </a:rPr>
              <a:t>Italy</a:t>
            </a:r>
            <a:r>
              <a:rPr lang="fr-FR" sz="2300" dirty="0">
                <a:latin typeface="Times New Roman" panose="02020603050405020304" pitchFamily="18" charset="0"/>
                <a:cs typeface="Times New Roman" panose="02020603050405020304" pitchFamily="18" charset="0"/>
              </a:rPr>
              <a:t>): A 15-Year </a:t>
            </a:r>
            <a:r>
              <a:rPr lang="fr-FR" sz="2300" dirty="0" err="1">
                <a:latin typeface="Times New Roman" panose="02020603050405020304" pitchFamily="18" charset="0"/>
                <a:cs typeface="Times New Roman" panose="02020603050405020304" pitchFamily="18" charset="0"/>
              </a:rPr>
              <a:t>Retrospective</a:t>
            </a:r>
            <a:r>
              <a:rPr lang="fr-FR" sz="2300" dirty="0">
                <a:latin typeface="Times New Roman" panose="02020603050405020304" pitchFamily="18" charset="0"/>
                <a:cs typeface="Times New Roman" panose="02020603050405020304" pitchFamily="18" charset="0"/>
              </a:rPr>
              <a:t> </a:t>
            </a:r>
            <a:r>
              <a:rPr lang="fr-FR" sz="2300" dirty="0" err="1">
                <a:latin typeface="Times New Roman" panose="02020603050405020304" pitchFamily="18" charset="0"/>
                <a:cs typeface="Times New Roman" panose="02020603050405020304" pitchFamily="18" charset="0"/>
              </a:rPr>
              <a:t>Analysis</a:t>
            </a:r>
            <a:r>
              <a:rPr lang="fr-FR" sz="2300" dirty="0">
                <a:latin typeface="Times New Roman" panose="02020603050405020304" pitchFamily="18" charset="0"/>
                <a:cs typeface="Times New Roman" panose="02020603050405020304" pitchFamily="18" charset="0"/>
              </a:rPr>
              <a:t> </a:t>
            </a:r>
            <a:r>
              <a:rPr lang="fr-FR" sz="2300" dirty="0" err="1">
                <a:latin typeface="Times New Roman" panose="02020603050405020304" pitchFamily="18" charset="0"/>
                <a:cs typeface="Times New Roman" panose="02020603050405020304" pitchFamily="18" charset="0"/>
              </a:rPr>
              <a:t>from</a:t>
            </a:r>
            <a:r>
              <a:rPr lang="fr-FR" sz="2300" dirty="0">
                <a:latin typeface="Times New Roman" panose="02020603050405020304" pitchFamily="18" charset="0"/>
                <a:cs typeface="Times New Roman" panose="02020603050405020304" pitchFamily="18" charset="0"/>
              </a:rPr>
              <a:t> the Cancer </a:t>
            </a:r>
            <a:r>
              <a:rPr lang="fr-FR" sz="2300" dirty="0" err="1">
                <a:latin typeface="Times New Roman" panose="02020603050405020304" pitchFamily="18" charset="0"/>
                <a:cs typeface="Times New Roman" panose="02020603050405020304" pitchFamily="18" charset="0"/>
              </a:rPr>
              <a:t>Registry</a:t>
            </a:r>
            <a:r>
              <a:rPr lang="fr-FR" sz="2300" dirty="0">
                <a:latin typeface="Times New Roman" panose="02020603050405020304" pitchFamily="18" charset="0"/>
                <a:cs typeface="Times New Roman" panose="02020603050405020304" pitchFamily="18" charset="0"/>
              </a:rPr>
              <a:t> </a:t>
            </a:r>
          </a:p>
          <a:p>
            <a:pPr>
              <a:buNone/>
            </a:pPr>
            <a:r>
              <a:rPr lang="fr-FR" sz="2300" dirty="0">
                <a:latin typeface="Times New Roman" panose="02020603050405020304" pitchFamily="18" charset="0"/>
                <a:cs typeface="Times New Roman" panose="02020603050405020304" pitchFamily="18" charset="0"/>
              </a:rPr>
              <a:t>of Lecce. </a:t>
            </a:r>
            <a:r>
              <a:rPr lang="fr-FR" sz="2300" dirty="0" err="1">
                <a:latin typeface="Times New Roman" panose="02020603050405020304" pitchFamily="18" charset="0"/>
                <a:cs typeface="Times New Roman" panose="02020603050405020304" pitchFamily="18" charset="0"/>
              </a:rPr>
              <a:t>Sordi</a:t>
            </a:r>
            <a:r>
              <a:rPr lang="fr-FR" sz="2300" dirty="0">
                <a:latin typeface="Times New Roman" panose="02020603050405020304" pitchFamily="18" charset="0"/>
                <a:cs typeface="Times New Roman" panose="02020603050405020304" pitchFamily="18" charset="0"/>
              </a:rPr>
              <a:t>, E; </a:t>
            </a:r>
            <a:r>
              <a:rPr lang="fr-FR" sz="2300" dirty="0" err="1">
                <a:latin typeface="Times New Roman" panose="02020603050405020304" pitchFamily="18" charset="0"/>
                <a:cs typeface="Times New Roman" panose="02020603050405020304" pitchFamily="18" charset="0"/>
              </a:rPr>
              <a:t>Piscitelli</a:t>
            </a:r>
            <a:r>
              <a:rPr lang="fr-FR" sz="2300" dirty="0">
                <a:latin typeface="Times New Roman" panose="02020603050405020304" pitchFamily="18" charset="0"/>
                <a:cs typeface="Times New Roman" panose="02020603050405020304" pitchFamily="18" charset="0"/>
              </a:rPr>
              <a:t>, P; Albanese, C; </a:t>
            </a:r>
            <a:r>
              <a:rPr lang="fr-FR" sz="2300" dirty="0" err="1">
                <a:latin typeface="Times New Roman" panose="02020603050405020304" pitchFamily="18" charset="0"/>
                <a:cs typeface="Times New Roman" panose="02020603050405020304" pitchFamily="18" charset="0"/>
              </a:rPr>
              <a:t>Melcarne</a:t>
            </a:r>
            <a:r>
              <a:rPr lang="fr-FR" sz="2300" dirty="0">
                <a:latin typeface="Times New Roman" panose="02020603050405020304" pitchFamily="18" charset="0"/>
                <a:cs typeface="Times New Roman" panose="02020603050405020304" pitchFamily="18" charset="0"/>
              </a:rPr>
              <a:t>, A; </a:t>
            </a:r>
            <a:r>
              <a:rPr lang="fr-FR" sz="2300" dirty="0" err="1">
                <a:latin typeface="Times New Roman" panose="02020603050405020304" pitchFamily="18" charset="0"/>
                <a:cs typeface="Times New Roman" panose="02020603050405020304" pitchFamily="18" charset="0"/>
              </a:rPr>
              <a:t>Tardio</a:t>
            </a:r>
            <a:r>
              <a:rPr lang="fr-FR" sz="2300" dirty="0">
                <a:latin typeface="Times New Roman" panose="02020603050405020304" pitchFamily="18" charset="0"/>
                <a:cs typeface="Times New Roman" panose="02020603050405020304" pitchFamily="18" charset="0"/>
              </a:rPr>
              <a:t>, ; De </a:t>
            </a:r>
            <a:r>
              <a:rPr lang="fr-FR" sz="2300" dirty="0" err="1">
                <a:latin typeface="Times New Roman" panose="02020603050405020304" pitchFamily="18" charset="0"/>
                <a:cs typeface="Times New Roman" panose="02020603050405020304" pitchFamily="18" charset="0"/>
              </a:rPr>
              <a:t>Matteis</a:t>
            </a:r>
            <a:r>
              <a:rPr lang="fr-FR" sz="2300" dirty="0">
                <a:latin typeface="Times New Roman" panose="02020603050405020304" pitchFamily="18" charset="0"/>
                <a:cs typeface="Times New Roman" panose="02020603050405020304" pitchFamily="18" charset="0"/>
              </a:rPr>
              <a:t>, E; </a:t>
            </a:r>
            <a:r>
              <a:rPr lang="fr-FR" sz="2300" dirty="0" err="1">
                <a:latin typeface="Times New Roman" panose="02020603050405020304" pitchFamily="18" charset="0"/>
                <a:cs typeface="Times New Roman" panose="02020603050405020304" pitchFamily="18" charset="0"/>
              </a:rPr>
              <a:t>Congedo</a:t>
            </a:r>
            <a:r>
              <a:rPr lang="fr-FR" sz="2300" dirty="0">
                <a:latin typeface="Times New Roman" panose="02020603050405020304" pitchFamily="18" charset="0"/>
                <a:cs typeface="Times New Roman" panose="02020603050405020304" pitchFamily="18" charset="0"/>
              </a:rPr>
              <a:t>, M; </a:t>
            </a:r>
            <a:r>
              <a:rPr lang="fr-FR" sz="2300" dirty="0" err="1">
                <a:latin typeface="Times New Roman" panose="02020603050405020304" pitchFamily="18" charset="0"/>
                <a:cs typeface="Times New Roman" panose="02020603050405020304" pitchFamily="18" charset="0"/>
              </a:rPr>
              <a:t>Civino</a:t>
            </a:r>
            <a:r>
              <a:rPr lang="fr-FR" sz="2300" dirty="0">
                <a:latin typeface="Times New Roman" panose="02020603050405020304" pitchFamily="18" charset="0"/>
                <a:cs typeface="Times New Roman" panose="02020603050405020304" pitchFamily="18" charset="0"/>
              </a:rPr>
              <a:t>.</a:t>
            </a:r>
          </a:p>
        </p:txBody>
      </p:sp>
      <p:pic>
        <p:nvPicPr>
          <p:cNvPr id="20482" name="Picture 2" descr="https://www.experience-voyage.com/wp-content/uploads/2017/07/Image-Image-europe-italie-cote-amalfitaine-2015-2016.jpg"/>
          <p:cNvPicPr>
            <a:picLocks noChangeAspect="1" noChangeArrowheads="1"/>
          </p:cNvPicPr>
          <p:nvPr/>
        </p:nvPicPr>
        <p:blipFill>
          <a:blip r:embed="rId2"/>
          <a:srcRect/>
          <a:stretch>
            <a:fillRect/>
          </a:stretch>
        </p:blipFill>
        <p:spPr bwMode="auto">
          <a:xfrm>
            <a:off x="7466022" y="4456516"/>
            <a:ext cx="3201979" cy="2401485"/>
          </a:xfrm>
          <a:prstGeom prst="rect">
            <a:avLst/>
          </a:prstGeom>
          <a:noFill/>
        </p:spPr>
      </p:pic>
    </p:spTree>
    <p:extLst>
      <p:ext uri="{BB962C8B-B14F-4D97-AF65-F5344CB8AC3E}">
        <p14:creationId xmlns="" xmlns:p14="http://schemas.microsoft.com/office/powerpoint/2010/main" val="3408076445"/>
      </p:ext>
    </p:extLst>
  </p:cSld>
  <p:clrMapOvr>
    <a:masterClrMapping/>
  </p:clrMapOvr>
</p:sld>
</file>

<file path=ppt/theme/theme1.xml><?xml version="1.0" encoding="utf-8"?>
<a:theme xmlns:a="http://schemas.openxmlformats.org/drawingml/2006/main" name="DocBienven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_36715139_TF10001108" id="{0F4DAE25-207A-47CE-9E2B-3598C2DA80C7}" vid="{5BACCDA3-61AD-4862-913E-13CB4EF92D9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950072C5-DDE0-4258-BA7A-4D4B80DFA632}">
  <ds:schemaRefs>
    <ds:schemaRef ds:uri="http://purl.org/dc/dcmitype/"/>
    <ds:schemaRef ds:uri="http://schemas.microsoft.com/office/2006/metadata/properties"/>
    <ds:schemaRef ds:uri="71af3243-3dd4-4a8d-8c0d-dd76da1f02a5"/>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16c05727-aa75-4e4a-9b5f-8a80a1165891"/>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Bienvenue dans PowerPoint</Template>
  <TotalTime>0</TotalTime>
  <Words>2731</Words>
  <Application>Microsoft Office PowerPoint</Application>
  <PresentationFormat>Personnalisé</PresentationFormat>
  <Paragraphs>144</Paragraphs>
  <Slides>14</Slides>
  <Notes>8</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DocBienvenue</vt:lpstr>
      <vt:lpstr>Prise en charge des carcinomes basocellulaires et spinocellulaires de la face et du cou : apports de la prévention, du dépistage, puis du traitement : retour d'expérience et résultats   Dr Eric RONDINI-GILLI, Chirurgien ORL et Cervico-Facial, Saint-Tropez Dr Selim RAMLA, Anatomo-pathologiste, MEDIPATH Fréjus. Dr Julie JANACEK, Médecin généraliste, DU de dermatologie, Maison de santé de Saint-Tropez</vt:lpstr>
      <vt:lpstr>Préambule</vt:lpstr>
      <vt:lpstr>Incidence</vt:lpstr>
      <vt:lpstr> Epidémiologie des cancers cutanés non mélanomes : l’essentiel sur les carcinomes en France et en Australie.  </vt:lpstr>
      <vt:lpstr>   En France la prévention reste la meilleure stratégie contre le cancer de la peau, notamment en limitant l'exposition au soleil, en utilisant une protection solaire adéquate, en évitant les cabines de bronzage et en adoptant des comportements de protection de la peau dès le plus jeune âge. </vt:lpstr>
      <vt:lpstr>En Australie le dépistage des cancers de la peau basocellulaires et spinocellulaires est une composante essentielle de santé publique en raison du fort taux d'incidence de ces cancers dans le pays, principalement attribuable à l'exposition au soleil. </vt:lpstr>
      <vt:lpstr>Spécificités du territoire du golfe de Saint-Tropez</vt:lpstr>
      <vt:lpstr>Notre organisation au sein de la maison de sante de Saint-Tropez</vt:lpstr>
      <vt:lpstr>Incidence dans le sud-est de la France / comparatif avec l’Italie du sud</vt:lpstr>
      <vt:lpstr>Prise en charge</vt:lpstr>
      <vt:lpstr>Série personnelle 2018-2023</vt:lpstr>
      <vt:lpstr>Diapositive 12</vt:lpstr>
      <vt:lpstr>Place de l’extemporanée dans le golfe de Saint-Tropez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2024-06-05T14:51:39Z</dcterms:created>
  <dcterms:modified xsi:type="dcterms:W3CDTF">2024-06-18T09:08:02Z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